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5" r:id="rId3"/>
    <p:sldId id="257" r:id="rId4"/>
    <p:sldId id="258" r:id="rId5"/>
    <p:sldId id="266" r:id="rId6"/>
    <p:sldId id="259" r:id="rId7"/>
    <p:sldId id="260" r:id="rId8"/>
    <p:sldId id="261" r:id="rId9"/>
    <p:sldId id="262" r:id="rId10"/>
    <p:sldId id="263" r:id="rId11"/>
    <p:sldId id="264"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0737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1739771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279094"/>
            <a:ext cx="7477601" cy="1916430"/>
          </a:xfrm>
          <a:prstGeom prst="rect">
            <a:avLst/>
          </a:prstGeom>
          <a:noFill/>
          <a:ln/>
        </p:spPr>
        <p:txBody>
          <a:bodyPr wrap="square" rtlCol="0" anchor="t"/>
          <a:lstStyle/>
          <a:p>
            <a:pPr marL="0" indent="0">
              <a:lnSpc>
                <a:spcPts val="7545"/>
              </a:lnSpc>
              <a:buNone/>
            </a:pPr>
            <a:r>
              <a:rPr lang="en-US" sz="6036" b="1" dirty="0">
                <a:solidFill>
                  <a:srgbClr val="333F70"/>
                </a:solidFill>
                <a:latin typeface="Unbounded" pitchFamily="34" charset="0"/>
                <a:ea typeface="Unbounded" pitchFamily="34" charset="-122"/>
                <a:cs typeface="Unbounded" pitchFamily="34" charset="-120"/>
              </a:rPr>
              <a:t>Keylogger and Security</a:t>
            </a:r>
            <a:endParaRPr lang="en-US" sz="6036" dirty="0"/>
          </a:p>
        </p:txBody>
      </p:sp>
      <p:sp>
        <p:nvSpPr>
          <p:cNvPr id="6" name="Text 3"/>
          <p:cNvSpPr/>
          <p:nvPr/>
        </p:nvSpPr>
        <p:spPr>
          <a:xfrm>
            <a:off x="6319599" y="4139302"/>
            <a:ext cx="7477601" cy="2335316"/>
          </a:xfrm>
          <a:prstGeom prst="rect">
            <a:avLst/>
          </a:prstGeom>
          <a:noFill/>
          <a:ln/>
        </p:spPr>
        <p:txBody>
          <a:bodyPr wrap="square" rtlCol="0" anchor="t"/>
          <a:lstStyle/>
          <a:p>
            <a:pPr marL="0" indent="0">
              <a:lnSpc>
                <a:spcPct val="150000"/>
              </a:lnSpc>
              <a:buNone/>
            </a:pPr>
            <a:r>
              <a:rPr lang="en-US" sz="2000" b="1" dirty="0">
                <a:solidFill>
                  <a:schemeClr val="accent5">
                    <a:lumMod val="50000"/>
                  </a:schemeClr>
                </a:solidFill>
                <a:latin typeface="Times New Roman" panose="02020603050405020304" pitchFamily="18" charset="0"/>
                <a:ea typeface="Lato" pitchFamily="34" charset="-122"/>
                <a:cs typeface="Times New Roman" panose="02020603050405020304" pitchFamily="18" charset="0"/>
              </a:rPr>
              <a:t>PRESENTED BY:</a:t>
            </a:r>
          </a:p>
          <a:p>
            <a:pPr lvl="1">
              <a:lnSpc>
                <a:spcPct val="150000"/>
              </a:lnSpc>
            </a:pPr>
            <a:r>
              <a:rPr lang="en-US" sz="2000" b="1" dirty="0">
                <a:solidFill>
                  <a:schemeClr val="accent5">
                    <a:lumMod val="50000"/>
                  </a:schemeClr>
                </a:solidFill>
                <a:latin typeface="Times New Roman" panose="02020603050405020304" pitchFamily="18" charset="0"/>
                <a:ea typeface="Lato" pitchFamily="34" charset="-122"/>
                <a:cs typeface="Times New Roman" panose="02020603050405020304" pitchFamily="18" charset="0"/>
              </a:rPr>
              <a:t>V.HARISH KUMAR</a:t>
            </a:r>
          </a:p>
          <a:p>
            <a:pPr lvl="1">
              <a:lnSpc>
                <a:spcPct val="150000"/>
              </a:lnSpc>
            </a:pPr>
            <a:r>
              <a:rPr lang="en-US" sz="2000" b="1" dirty="0">
                <a:solidFill>
                  <a:schemeClr val="accent5">
                    <a:lumMod val="50000"/>
                  </a:schemeClr>
                </a:solidFill>
                <a:latin typeface="Times New Roman" panose="02020603050405020304" pitchFamily="18" charset="0"/>
                <a:ea typeface="Lato" pitchFamily="34" charset="-122"/>
                <a:cs typeface="Times New Roman" panose="02020603050405020304" pitchFamily="18" charset="0"/>
              </a:rPr>
              <a:t>SRI MUTHUKUMARAN INSTITUTE OF TECHNOLOGY</a:t>
            </a:r>
          </a:p>
          <a:p>
            <a:pPr lvl="1">
              <a:lnSpc>
                <a:spcPct val="150000"/>
              </a:lnSpc>
            </a:pPr>
            <a:r>
              <a:rPr lang="en-US" sz="2000" b="1" dirty="0">
                <a:solidFill>
                  <a:schemeClr val="accent5">
                    <a:lumMod val="50000"/>
                  </a:schemeClr>
                </a:solidFill>
                <a:latin typeface="Times New Roman" panose="02020603050405020304" pitchFamily="18" charset="0"/>
                <a:ea typeface="Lato" pitchFamily="34" charset="-122"/>
                <a:cs typeface="Times New Roman" panose="02020603050405020304" pitchFamily="18" charset="0"/>
              </a:rPr>
              <a:t>IT DEPARTMENT</a:t>
            </a:r>
            <a:endParaRPr lang="en-US" sz="2000" b="1" dirty="0">
              <a:solidFill>
                <a:schemeClr val="accent5">
                  <a:lumMod val="50000"/>
                </a:schemeClr>
              </a:solidFill>
              <a:latin typeface="Times New Roman" panose="02020603050405020304" pitchFamily="18" charset="0"/>
              <a:cs typeface="Times New Roman" panose="02020603050405020304" pitchFamily="18" charset="0"/>
            </a:endParaRPr>
          </a:p>
          <a:p>
            <a:pPr marL="0" indent="0">
              <a:lnSpc>
                <a:spcPts val="2799"/>
              </a:lnSpc>
              <a:buNone/>
            </a:pPr>
            <a:endParaRPr lang="en-US" sz="1750" b="1" dirty="0">
              <a:solidFill>
                <a:schemeClr val="accent5">
                  <a:lumMod val="5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934760"/>
            <a:ext cx="5554980" cy="694373"/>
          </a:xfrm>
          <a:prstGeom prst="rect">
            <a:avLst/>
          </a:prstGeom>
          <a:noFill/>
          <a:ln/>
        </p:spPr>
        <p:txBody>
          <a:bodyPr wrap="non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Future Scope</a:t>
            </a:r>
            <a:endParaRPr lang="en-US" sz="4374" dirty="0"/>
          </a:p>
        </p:txBody>
      </p:sp>
      <p:pic>
        <p:nvPicPr>
          <p:cNvPr id="6" name="Image 1" descr="preencoded.png"/>
          <p:cNvPicPr>
            <a:picLocks noChangeAspect="1"/>
          </p:cNvPicPr>
          <p:nvPr/>
        </p:nvPicPr>
        <p:blipFill>
          <a:blip r:embed="rId4"/>
          <a:stretch>
            <a:fillRect/>
          </a:stretch>
        </p:blipFill>
        <p:spPr>
          <a:xfrm>
            <a:off x="4490799" y="1962388"/>
            <a:ext cx="1110972" cy="1777484"/>
          </a:xfrm>
          <a:prstGeom prst="rect">
            <a:avLst/>
          </a:prstGeom>
        </p:spPr>
      </p:pic>
      <p:sp>
        <p:nvSpPr>
          <p:cNvPr id="7" name="Text 3"/>
          <p:cNvSpPr/>
          <p:nvPr/>
        </p:nvSpPr>
        <p:spPr>
          <a:xfrm>
            <a:off x="5935028" y="2184559"/>
            <a:ext cx="3447455"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Improved Detection</a:t>
            </a:r>
            <a:endParaRPr lang="en-US" sz="2187" dirty="0"/>
          </a:p>
        </p:txBody>
      </p:sp>
      <p:sp>
        <p:nvSpPr>
          <p:cNvPr id="8" name="Text 4"/>
          <p:cNvSpPr/>
          <p:nvPr/>
        </p:nvSpPr>
        <p:spPr>
          <a:xfrm>
            <a:off x="5935028" y="2664976"/>
            <a:ext cx="7862173" cy="710803"/>
          </a:xfrm>
          <a:prstGeom prst="rect">
            <a:avLst/>
          </a:prstGeom>
          <a:noFill/>
          <a:ln/>
        </p:spPr>
        <p:txBody>
          <a:bodyPr wrap="square" rtlCol="0" anchor="t"/>
          <a:lstStyle/>
          <a:p>
            <a:pPr marL="0" indent="0" algn="l">
              <a:lnSpc>
                <a:spcPts val="2799"/>
              </a:lnSpc>
              <a:buNone/>
            </a:pPr>
            <a:r>
              <a:rPr lang="en-US" sz="1750" dirty="0">
                <a:solidFill>
                  <a:srgbClr val="333F70"/>
                </a:solidFill>
                <a:latin typeface="Open Sans" pitchFamily="34" charset="0"/>
                <a:ea typeface="Open Sans" pitchFamily="34" charset="-122"/>
                <a:cs typeface="Open Sans" pitchFamily="34" charset="-120"/>
              </a:rPr>
              <a:t>Advancements in machine learning and AI can enhance keylogger's ability to detect and prevent sophisticated threats.</a:t>
            </a:r>
            <a:endParaRPr lang="en-US" sz="1750" dirty="0"/>
          </a:p>
        </p:txBody>
      </p:sp>
      <p:pic>
        <p:nvPicPr>
          <p:cNvPr id="9" name="Image 2" descr="preencoded.png"/>
          <p:cNvPicPr>
            <a:picLocks noChangeAspect="1"/>
          </p:cNvPicPr>
          <p:nvPr/>
        </p:nvPicPr>
        <p:blipFill>
          <a:blip r:embed="rId5"/>
          <a:stretch>
            <a:fillRect/>
          </a:stretch>
        </p:blipFill>
        <p:spPr>
          <a:xfrm>
            <a:off x="4490799" y="3739872"/>
            <a:ext cx="1110972" cy="1777484"/>
          </a:xfrm>
          <a:prstGeom prst="rect">
            <a:avLst/>
          </a:prstGeom>
        </p:spPr>
      </p:pic>
      <p:sp>
        <p:nvSpPr>
          <p:cNvPr id="10" name="Text 5"/>
          <p:cNvSpPr/>
          <p:nvPr/>
        </p:nvSpPr>
        <p:spPr>
          <a:xfrm>
            <a:off x="5935028" y="3962043"/>
            <a:ext cx="3604498"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Integrated Solutions</a:t>
            </a:r>
            <a:endParaRPr lang="en-US" sz="2187" dirty="0"/>
          </a:p>
        </p:txBody>
      </p:sp>
      <p:sp>
        <p:nvSpPr>
          <p:cNvPr id="11" name="Text 6"/>
          <p:cNvSpPr/>
          <p:nvPr/>
        </p:nvSpPr>
        <p:spPr>
          <a:xfrm>
            <a:off x="5935028" y="4442460"/>
            <a:ext cx="7862173" cy="710803"/>
          </a:xfrm>
          <a:prstGeom prst="rect">
            <a:avLst/>
          </a:prstGeom>
          <a:noFill/>
          <a:ln/>
        </p:spPr>
        <p:txBody>
          <a:bodyPr wrap="square" rtlCol="0" anchor="t"/>
          <a:lstStyle/>
          <a:p>
            <a:pPr marL="0" indent="0" algn="l">
              <a:lnSpc>
                <a:spcPts val="2799"/>
              </a:lnSpc>
              <a:buNone/>
            </a:pPr>
            <a:r>
              <a:rPr lang="en-US" sz="1750" dirty="0">
                <a:solidFill>
                  <a:srgbClr val="333F70"/>
                </a:solidFill>
                <a:latin typeface="Open Sans" pitchFamily="34" charset="0"/>
                <a:ea typeface="Open Sans" pitchFamily="34" charset="-122"/>
                <a:cs typeface="Open Sans" pitchFamily="34" charset="-120"/>
              </a:rPr>
              <a:t>Keyloggers can be integrated with other security tools to provide a more comprehensive protection system.</a:t>
            </a:r>
            <a:endParaRPr lang="en-US" sz="1750" dirty="0"/>
          </a:p>
        </p:txBody>
      </p:sp>
      <p:pic>
        <p:nvPicPr>
          <p:cNvPr id="12" name="Image 3" descr="preencoded.png"/>
          <p:cNvPicPr>
            <a:picLocks noChangeAspect="1"/>
          </p:cNvPicPr>
          <p:nvPr/>
        </p:nvPicPr>
        <p:blipFill>
          <a:blip r:embed="rId6"/>
          <a:stretch>
            <a:fillRect/>
          </a:stretch>
        </p:blipFill>
        <p:spPr>
          <a:xfrm>
            <a:off x="4490799" y="5517356"/>
            <a:ext cx="1110972" cy="1777484"/>
          </a:xfrm>
          <a:prstGeom prst="rect">
            <a:avLst/>
          </a:prstGeom>
        </p:spPr>
      </p:pic>
      <p:sp>
        <p:nvSpPr>
          <p:cNvPr id="13" name="Text 7"/>
          <p:cNvSpPr/>
          <p:nvPr/>
        </p:nvSpPr>
        <p:spPr>
          <a:xfrm>
            <a:off x="5935028" y="5739527"/>
            <a:ext cx="3499009"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Ethical Frameworks</a:t>
            </a:r>
            <a:endParaRPr lang="en-US" sz="2187" dirty="0"/>
          </a:p>
        </p:txBody>
      </p:sp>
      <p:sp>
        <p:nvSpPr>
          <p:cNvPr id="14" name="Text 8"/>
          <p:cNvSpPr/>
          <p:nvPr/>
        </p:nvSpPr>
        <p:spPr>
          <a:xfrm>
            <a:off x="5935028" y="6219944"/>
            <a:ext cx="7862173" cy="710803"/>
          </a:xfrm>
          <a:prstGeom prst="rect">
            <a:avLst/>
          </a:prstGeom>
          <a:noFill/>
          <a:ln/>
        </p:spPr>
        <p:txBody>
          <a:bodyPr wrap="square" rtlCol="0" anchor="t"/>
          <a:lstStyle/>
          <a:p>
            <a:pPr marL="0" indent="0" algn="l">
              <a:lnSpc>
                <a:spcPts val="2799"/>
              </a:lnSpc>
              <a:buNone/>
            </a:pPr>
            <a:r>
              <a:rPr lang="en-US" sz="1750" dirty="0">
                <a:solidFill>
                  <a:srgbClr val="333F70"/>
                </a:solidFill>
                <a:latin typeface="Open Sans" pitchFamily="34" charset="0"/>
                <a:ea typeface="Open Sans" pitchFamily="34" charset="-122"/>
                <a:cs typeface="Open Sans" pitchFamily="34" charset="-120"/>
              </a:rPr>
              <a:t>Developing clear guidelines and regulations for the ethical use of keyloggers can help mitigate privacy concerns.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5752154" y="3748325"/>
            <a:ext cx="5554980" cy="694373"/>
          </a:xfrm>
          <a:prstGeom prst="rect">
            <a:avLst/>
          </a:prstGeom>
          <a:noFill/>
          <a:ln/>
        </p:spPr>
        <p:txBody>
          <a:bodyPr wrap="non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Thank you</a:t>
            </a:r>
            <a:endParaRPr lang="en-US" sz="4374" dirty="0"/>
          </a:p>
        </p:txBody>
      </p:sp>
      <p:sp>
        <p:nvSpPr>
          <p:cNvPr id="7" name="Text 4"/>
          <p:cNvSpPr/>
          <p:nvPr/>
        </p:nvSpPr>
        <p:spPr>
          <a:xfrm>
            <a:off x="2037993" y="4095512"/>
            <a:ext cx="10554414" cy="1066205"/>
          </a:xfrm>
          <a:prstGeom prst="rect">
            <a:avLst/>
          </a:prstGeom>
          <a:noFill/>
          <a:ln/>
        </p:spPr>
        <p:txBody>
          <a:bodyPr wrap="square" rtlCol="0" anchor="t"/>
          <a:lstStyle/>
          <a:p>
            <a:pPr marL="0" indent="0">
              <a:lnSpc>
                <a:spcPts val="2799"/>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391457" y="1347759"/>
            <a:ext cx="5554980" cy="694373"/>
          </a:xfrm>
          <a:prstGeom prst="rect">
            <a:avLst/>
          </a:prstGeom>
          <a:noFill/>
          <a:ln/>
        </p:spPr>
        <p:txBody>
          <a:bodyPr wrap="non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Outline</a:t>
            </a:r>
            <a:endParaRPr lang="en-US" sz="4374" dirty="0"/>
          </a:p>
        </p:txBody>
      </p:sp>
      <p:sp>
        <p:nvSpPr>
          <p:cNvPr id="7" name="Text 5"/>
          <p:cNvSpPr/>
          <p:nvPr/>
        </p:nvSpPr>
        <p:spPr>
          <a:xfrm>
            <a:off x="2469802" y="2279986"/>
            <a:ext cx="5802329" cy="3997841"/>
          </a:xfrm>
          <a:prstGeom prst="rect">
            <a:avLst/>
          </a:prstGeom>
          <a:noFill/>
          <a:ln/>
        </p:spPr>
        <p:txBody>
          <a:bodyPr wrap="square" rtlCol="0" anchor="t"/>
          <a:lstStyle/>
          <a:p>
            <a:pPr marL="342900" indent="-342900">
              <a:lnSpc>
                <a:spcPct val="150000"/>
              </a:lnSpc>
              <a:buFont typeface="Wingdings" panose="05000000000000000000" pitchFamily="2" charset="2"/>
              <a:buChar char="q"/>
            </a:pPr>
            <a:r>
              <a:rPr lang="en-US" sz="2400" b="1" dirty="0">
                <a:solidFill>
                  <a:schemeClr val="accent5">
                    <a:lumMod val="50000"/>
                  </a:schemeClr>
                </a:solidFill>
                <a:latin typeface="Unbounded"/>
                <a:ea typeface="+mn-lt"/>
                <a:cs typeface="Arial"/>
              </a:rPr>
              <a:t>Introduction</a:t>
            </a:r>
          </a:p>
          <a:p>
            <a:pPr marL="342900" indent="-342900">
              <a:lnSpc>
                <a:spcPct val="150000"/>
              </a:lnSpc>
              <a:buFont typeface="Wingdings" panose="05000000000000000000" pitchFamily="2" charset="2"/>
              <a:buChar char="q"/>
            </a:pPr>
            <a:r>
              <a:rPr lang="en-US" sz="2400" b="1" dirty="0">
                <a:solidFill>
                  <a:schemeClr val="accent5">
                    <a:lumMod val="50000"/>
                  </a:schemeClr>
                </a:solidFill>
                <a:latin typeface="Unbounded"/>
                <a:ea typeface="+mn-lt"/>
                <a:cs typeface="Arial"/>
              </a:rPr>
              <a:t>Problem Statement </a:t>
            </a:r>
          </a:p>
          <a:p>
            <a:pPr marL="342900" indent="-342900">
              <a:lnSpc>
                <a:spcPct val="150000"/>
              </a:lnSpc>
              <a:buFont typeface="Wingdings" panose="05000000000000000000" pitchFamily="2" charset="2"/>
              <a:buChar char="q"/>
            </a:pPr>
            <a:r>
              <a:rPr lang="en-US" sz="2400" b="1" dirty="0">
                <a:solidFill>
                  <a:schemeClr val="accent5">
                    <a:lumMod val="50000"/>
                  </a:schemeClr>
                </a:solidFill>
                <a:latin typeface="Unbounded"/>
                <a:ea typeface="Gelasio" pitchFamily="34" charset="-122"/>
                <a:cs typeface="Times New Roman" panose="02020603050405020304" pitchFamily="18" charset="0"/>
              </a:rPr>
              <a:t>Protecting Against Keyloggers</a:t>
            </a:r>
            <a:endParaRPr lang="en-US" sz="2400" b="1" dirty="0">
              <a:solidFill>
                <a:schemeClr val="accent5">
                  <a:lumMod val="50000"/>
                </a:schemeClr>
              </a:solidFill>
              <a:latin typeface="Unbounded"/>
              <a:ea typeface="+mn-lt"/>
              <a:cs typeface="Arial"/>
            </a:endParaRPr>
          </a:p>
          <a:p>
            <a:pPr marL="342900" indent="-342900">
              <a:lnSpc>
                <a:spcPct val="150000"/>
              </a:lnSpc>
              <a:buFont typeface="Wingdings" panose="05000000000000000000" pitchFamily="2" charset="2"/>
              <a:buChar char="q"/>
            </a:pPr>
            <a:r>
              <a:rPr lang="en-US" sz="2400" b="1" dirty="0">
                <a:solidFill>
                  <a:schemeClr val="accent5">
                    <a:lumMod val="50000"/>
                  </a:schemeClr>
                </a:solidFill>
                <a:latin typeface="Unbounded"/>
                <a:ea typeface="+mn-lt"/>
                <a:cs typeface="Calibri"/>
              </a:rPr>
              <a:t>System </a:t>
            </a:r>
            <a:r>
              <a:rPr lang="en-US" sz="2400" b="1" dirty="0">
                <a:solidFill>
                  <a:schemeClr val="accent5">
                    <a:lumMod val="50000"/>
                  </a:schemeClr>
                </a:solidFill>
                <a:latin typeface="Unbounded"/>
                <a:ea typeface="+mn-lt"/>
                <a:cs typeface="+mn-lt"/>
              </a:rPr>
              <a:t>Development Approach</a:t>
            </a:r>
            <a:endParaRPr lang="en-US" sz="2400" dirty="0">
              <a:solidFill>
                <a:schemeClr val="accent5">
                  <a:lumMod val="50000"/>
                </a:schemeClr>
              </a:solidFill>
              <a:latin typeface="Unbounded"/>
              <a:ea typeface="+mn-lt"/>
              <a:cs typeface="+mn-lt"/>
            </a:endParaRPr>
          </a:p>
          <a:p>
            <a:pPr marL="342900" indent="-342900">
              <a:lnSpc>
                <a:spcPct val="150000"/>
              </a:lnSpc>
              <a:buFont typeface="Wingdings" panose="05000000000000000000" pitchFamily="2" charset="2"/>
              <a:buChar char="q"/>
            </a:pPr>
            <a:r>
              <a:rPr lang="en-US" sz="2400" b="1" dirty="0">
                <a:solidFill>
                  <a:schemeClr val="accent5">
                    <a:lumMod val="50000"/>
                  </a:schemeClr>
                </a:solidFill>
                <a:latin typeface="Unbounded"/>
                <a:ea typeface="+mn-lt"/>
                <a:cs typeface="+mn-lt"/>
              </a:rPr>
              <a:t>Algorithm &amp; Deployment  </a:t>
            </a:r>
            <a:endParaRPr lang="en-US" sz="2400" dirty="0">
              <a:solidFill>
                <a:schemeClr val="accent5">
                  <a:lumMod val="50000"/>
                </a:schemeClr>
              </a:solidFill>
              <a:latin typeface="Unbounded"/>
              <a:cs typeface="Calibri"/>
            </a:endParaRPr>
          </a:p>
          <a:p>
            <a:pPr marL="342900" indent="-342900">
              <a:lnSpc>
                <a:spcPct val="150000"/>
              </a:lnSpc>
              <a:buFont typeface="Wingdings" panose="05000000000000000000" pitchFamily="2" charset="2"/>
              <a:buChar char="q"/>
            </a:pPr>
            <a:r>
              <a:rPr lang="en-US" sz="2400" b="1" dirty="0">
                <a:solidFill>
                  <a:schemeClr val="accent5">
                    <a:lumMod val="50000"/>
                  </a:schemeClr>
                </a:solidFill>
                <a:latin typeface="Unbounded"/>
                <a:ea typeface="+mn-lt"/>
                <a:cs typeface="Arial"/>
              </a:rPr>
              <a:t>Result </a:t>
            </a:r>
          </a:p>
          <a:p>
            <a:pPr marL="342900" indent="-342900">
              <a:lnSpc>
                <a:spcPct val="150000"/>
              </a:lnSpc>
              <a:buFont typeface="Wingdings" panose="05000000000000000000" pitchFamily="2" charset="2"/>
              <a:buChar char="q"/>
            </a:pPr>
            <a:r>
              <a:rPr lang="en-US" sz="2400" b="1" dirty="0">
                <a:solidFill>
                  <a:schemeClr val="accent5">
                    <a:lumMod val="50000"/>
                  </a:schemeClr>
                </a:solidFill>
                <a:latin typeface="Unbounded"/>
                <a:ea typeface="+mn-lt"/>
                <a:cs typeface="Arial"/>
              </a:rPr>
              <a:t>Conclusion</a:t>
            </a:r>
            <a:endParaRPr lang="en-US" sz="2400" dirty="0">
              <a:solidFill>
                <a:schemeClr val="accent5">
                  <a:lumMod val="50000"/>
                </a:schemeClr>
              </a:solidFill>
              <a:latin typeface="Unbounded"/>
              <a:cs typeface="Arial"/>
            </a:endParaRPr>
          </a:p>
          <a:p>
            <a:pPr marL="342900" indent="-342900">
              <a:lnSpc>
                <a:spcPct val="150000"/>
              </a:lnSpc>
              <a:buFont typeface="Wingdings" panose="05000000000000000000" pitchFamily="2" charset="2"/>
              <a:buChar char="q"/>
            </a:pPr>
            <a:r>
              <a:rPr lang="en-US" sz="2400" b="1" dirty="0">
                <a:solidFill>
                  <a:schemeClr val="accent5">
                    <a:lumMod val="50000"/>
                  </a:schemeClr>
                </a:solidFill>
                <a:latin typeface="Unbounded"/>
                <a:ea typeface="+mn-lt"/>
                <a:cs typeface="Arial"/>
              </a:rPr>
              <a:t>Future Scope</a:t>
            </a:r>
          </a:p>
        </p:txBody>
      </p:sp>
    </p:spTree>
    <p:extLst>
      <p:ext uri="{BB962C8B-B14F-4D97-AF65-F5344CB8AC3E}">
        <p14:creationId xmlns:p14="http://schemas.microsoft.com/office/powerpoint/2010/main" val="4235032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190988"/>
            <a:ext cx="5554980" cy="694373"/>
          </a:xfrm>
          <a:prstGeom prst="rect">
            <a:avLst/>
          </a:prstGeom>
          <a:noFill/>
          <a:ln/>
        </p:spPr>
        <p:txBody>
          <a:bodyPr wrap="non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Introduction</a:t>
            </a:r>
            <a:endParaRPr lang="en-US" sz="4374" dirty="0"/>
          </a:p>
        </p:txBody>
      </p:sp>
      <p:sp>
        <p:nvSpPr>
          <p:cNvPr id="5" name="Shape 3"/>
          <p:cNvSpPr/>
          <p:nvPr/>
        </p:nvSpPr>
        <p:spPr>
          <a:xfrm>
            <a:off x="2037993" y="3329702"/>
            <a:ext cx="3370064" cy="2910842"/>
          </a:xfrm>
          <a:prstGeom prst="roundRect">
            <a:avLst>
              <a:gd name="adj" fmla="val 3691"/>
            </a:avLst>
          </a:prstGeom>
          <a:solidFill>
            <a:srgbClr val="D6F5EE"/>
          </a:solidFill>
          <a:ln w="7620">
            <a:solidFill>
              <a:srgbClr val="BCDBD4"/>
            </a:solidFill>
            <a:prstDash val="solid"/>
          </a:ln>
        </p:spPr>
      </p:sp>
      <p:sp>
        <p:nvSpPr>
          <p:cNvPr id="6" name="Text 4"/>
          <p:cNvSpPr/>
          <p:nvPr/>
        </p:nvSpPr>
        <p:spPr>
          <a:xfrm>
            <a:off x="2267783" y="3559493"/>
            <a:ext cx="2910483" cy="694373"/>
          </a:xfrm>
          <a:prstGeom prst="rect">
            <a:avLst/>
          </a:prstGeom>
          <a:noFill/>
          <a:ln/>
        </p:spPr>
        <p:txBody>
          <a:bodyPr wrap="square" rtlCol="0" anchor="t"/>
          <a:lstStyle/>
          <a:p>
            <a:pPr marL="0" indent="0">
              <a:lnSpc>
                <a:spcPts val="2734"/>
              </a:lnSpc>
              <a:buNone/>
            </a:pPr>
            <a:r>
              <a:rPr lang="en-US" sz="2187" b="1" dirty="0">
                <a:solidFill>
                  <a:srgbClr val="333F70"/>
                </a:solidFill>
                <a:latin typeface="Unbounded" pitchFamily="34" charset="0"/>
                <a:ea typeface="Unbounded" pitchFamily="34" charset="-122"/>
                <a:cs typeface="Unbounded" pitchFamily="34" charset="-120"/>
              </a:rPr>
              <a:t>Monitoring Employees</a:t>
            </a:r>
            <a:endParaRPr lang="en-US" sz="2187" dirty="0"/>
          </a:p>
        </p:txBody>
      </p:sp>
      <p:sp>
        <p:nvSpPr>
          <p:cNvPr id="7" name="Text 5"/>
          <p:cNvSpPr/>
          <p:nvPr/>
        </p:nvSpPr>
        <p:spPr>
          <a:xfrm>
            <a:off x="2267783" y="4387096"/>
            <a:ext cx="2910483" cy="1421606"/>
          </a:xfrm>
          <a:prstGeom prst="rect">
            <a:avLst/>
          </a:prstGeom>
          <a:noFill/>
          <a:ln/>
        </p:spPr>
        <p:txBody>
          <a:bodyPr wrap="squar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Keyloggers can help employers monitor employee computer usage and ensure productivity.</a:t>
            </a:r>
            <a:endParaRPr lang="en-US" sz="1750" dirty="0"/>
          </a:p>
        </p:txBody>
      </p:sp>
      <p:sp>
        <p:nvSpPr>
          <p:cNvPr id="8" name="Shape 6"/>
          <p:cNvSpPr/>
          <p:nvPr/>
        </p:nvSpPr>
        <p:spPr>
          <a:xfrm>
            <a:off x="5630228" y="3329702"/>
            <a:ext cx="3370064" cy="2910842"/>
          </a:xfrm>
          <a:prstGeom prst="roundRect">
            <a:avLst>
              <a:gd name="adj" fmla="val 3691"/>
            </a:avLst>
          </a:prstGeom>
          <a:solidFill>
            <a:srgbClr val="D6F5EE"/>
          </a:solidFill>
          <a:ln w="7620">
            <a:solidFill>
              <a:srgbClr val="BCDBD4"/>
            </a:solidFill>
            <a:prstDash val="solid"/>
          </a:ln>
        </p:spPr>
      </p:sp>
      <p:sp>
        <p:nvSpPr>
          <p:cNvPr id="9" name="Text 7"/>
          <p:cNvSpPr/>
          <p:nvPr/>
        </p:nvSpPr>
        <p:spPr>
          <a:xfrm>
            <a:off x="5860018" y="3559493"/>
            <a:ext cx="2910483" cy="694373"/>
          </a:xfrm>
          <a:prstGeom prst="rect">
            <a:avLst/>
          </a:prstGeom>
          <a:noFill/>
          <a:ln/>
        </p:spPr>
        <p:txBody>
          <a:bodyPr wrap="square" rtlCol="0" anchor="t"/>
          <a:lstStyle/>
          <a:p>
            <a:pPr marL="0" indent="0">
              <a:lnSpc>
                <a:spcPts val="2734"/>
              </a:lnSpc>
              <a:buNone/>
            </a:pPr>
            <a:r>
              <a:rPr lang="en-US" sz="2187" b="1" dirty="0">
                <a:solidFill>
                  <a:srgbClr val="333F70"/>
                </a:solidFill>
                <a:latin typeface="Unbounded" pitchFamily="34" charset="0"/>
                <a:ea typeface="Unbounded" pitchFamily="34" charset="-122"/>
                <a:cs typeface="Unbounded" pitchFamily="34" charset="-120"/>
              </a:rPr>
              <a:t>Protecting Accounts</a:t>
            </a:r>
            <a:endParaRPr lang="en-US" sz="2187" dirty="0"/>
          </a:p>
        </p:txBody>
      </p:sp>
      <p:sp>
        <p:nvSpPr>
          <p:cNvPr id="10" name="Text 8"/>
          <p:cNvSpPr/>
          <p:nvPr/>
        </p:nvSpPr>
        <p:spPr>
          <a:xfrm>
            <a:off x="5860018" y="4387096"/>
            <a:ext cx="2910483" cy="1421606"/>
          </a:xfrm>
          <a:prstGeom prst="rect">
            <a:avLst/>
          </a:prstGeom>
          <a:noFill/>
          <a:ln/>
        </p:spPr>
        <p:txBody>
          <a:bodyPr wrap="squar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Keyloggers can detect unauthorized access attempts and alert users to potential security breaches.</a:t>
            </a:r>
            <a:endParaRPr lang="en-US" sz="1750" dirty="0"/>
          </a:p>
        </p:txBody>
      </p:sp>
      <p:sp>
        <p:nvSpPr>
          <p:cNvPr id="11" name="Shape 9"/>
          <p:cNvSpPr/>
          <p:nvPr/>
        </p:nvSpPr>
        <p:spPr>
          <a:xfrm>
            <a:off x="9222462" y="3329702"/>
            <a:ext cx="3370064" cy="2910842"/>
          </a:xfrm>
          <a:prstGeom prst="roundRect">
            <a:avLst>
              <a:gd name="adj" fmla="val 3691"/>
            </a:avLst>
          </a:prstGeom>
          <a:solidFill>
            <a:srgbClr val="D6F5EE"/>
          </a:solidFill>
          <a:ln w="7620">
            <a:solidFill>
              <a:srgbClr val="BCDBD4"/>
            </a:solidFill>
            <a:prstDash val="solid"/>
          </a:ln>
        </p:spPr>
      </p:sp>
      <p:sp>
        <p:nvSpPr>
          <p:cNvPr id="12" name="Text 10"/>
          <p:cNvSpPr/>
          <p:nvPr/>
        </p:nvSpPr>
        <p:spPr>
          <a:xfrm>
            <a:off x="9452253" y="3559493"/>
            <a:ext cx="2910483" cy="694373"/>
          </a:xfrm>
          <a:prstGeom prst="rect">
            <a:avLst/>
          </a:prstGeom>
          <a:noFill/>
          <a:ln/>
        </p:spPr>
        <p:txBody>
          <a:bodyPr wrap="square" rtlCol="0" anchor="t"/>
          <a:lstStyle/>
          <a:p>
            <a:pPr marL="0" indent="0">
              <a:lnSpc>
                <a:spcPts val="2734"/>
              </a:lnSpc>
              <a:buNone/>
            </a:pPr>
            <a:r>
              <a:rPr lang="en-US" sz="2187" b="1" dirty="0">
                <a:solidFill>
                  <a:srgbClr val="333F70"/>
                </a:solidFill>
                <a:latin typeface="Unbounded" pitchFamily="34" charset="0"/>
                <a:ea typeface="Unbounded" pitchFamily="34" charset="-122"/>
                <a:cs typeface="Unbounded" pitchFamily="34" charset="-120"/>
              </a:rPr>
              <a:t>Troubleshooting Issues</a:t>
            </a:r>
            <a:endParaRPr lang="en-US" sz="2187" dirty="0"/>
          </a:p>
        </p:txBody>
      </p:sp>
      <p:sp>
        <p:nvSpPr>
          <p:cNvPr id="13" name="Text 11"/>
          <p:cNvSpPr/>
          <p:nvPr/>
        </p:nvSpPr>
        <p:spPr>
          <a:xfrm>
            <a:off x="9452253" y="4387096"/>
            <a:ext cx="2910483" cy="1421606"/>
          </a:xfrm>
          <a:prstGeom prst="rect">
            <a:avLst/>
          </a:prstGeom>
          <a:noFill/>
          <a:ln/>
        </p:spPr>
        <p:txBody>
          <a:bodyPr wrap="squar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Keyloggers can help IT professionals diagnose and resolve computer problems more effectively.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2048708"/>
            <a:ext cx="6858953" cy="694373"/>
          </a:xfrm>
          <a:prstGeom prst="rect">
            <a:avLst/>
          </a:prstGeom>
          <a:noFill/>
          <a:ln/>
        </p:spPr>
        <p:txBody>
          <a:bodyPr wrap="non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Problem Statement</a:t>
            </a:r>
            <a:endParaRPr lang="en-US" sz="4374" dirty="0"/>
          </a:p>
        </p:txBody>
      </p:sp>
      <p:sp>
        <p:nvSpPr>
          <p:cNvPr id="6" name="Shape 3"/>
          <p:cNvSpPr/>
          <p:nvPr/>
        </p:nvSpPr>
        <p:spPr>
          <a:xfrm>
            <a:off x="833199" y="3249930"/>
            <a:ext cx="499943" cy="499943"/>
          </a:xfrm>
          <a:prstGeom prst="roundRect">
            <a:avLst>
              <a:gd name="adj" fmla="val 20000"/>
            </a:avLst>
          </a:prstGeom>
          <a:solidFill>
            <a:srgbClr val="D6F5EE"/>
          </a:solidFill>
          <a:ln w="7620">
            <a:solidFill>
              <a:srgbClr val="BCDBD4"/>
            </a:solidFill>
            <a:prstDash val="solid"/>
          </a:ln>
        </p:spPr>
      </p:sp>
      <p:sp>
        <p:nvSpPr>
          <p:cNvPr id="7" name="Text 4"/>
          <p:cNvSpPr/>
          <p:nvPr/>
        </p:nvSpPr>
        <p:spPr>
          <a:xfrm>
            <a:off x="996434" y="3291602"/>
            <a:ext cx="173355" cy="416481"/>
          </a:xfrm>
          <a:prstGeom prst="rect">
            <a:avLst/>
          </a:prstGeom>
          <a:noFill/>
          <a:ln/>
        </p:spPr>
        <p:txBody>
          <a:bodyPr wrap="none" rtlCol="0" anchor="t"/>
          <a:lstStyle/>
          <a:p>
            <a:pPr marL="0" indent="0" algn="ctr">
              <a:lnSpc>
                <a:spcPts val="3281"/>
              </a:lnSpc>
              <a:buNone/>
            </a:pPr>
            <a:r>
              <a:rPr lang="en-US" sz="2624" b="1" dirty="0">
                <a:solidFill>
                  <a:srgbClr val="333F70"/>
                </a:solidFill>
                <a:latin typeface="Unbounded" pitchFamily="34" charset="0"/>
                <a:ea typeface="Unbounded" pitchFamily="34" charset="-122"/>
                <a:cs typeface="Unbounded" pitchFamily="34" charset="-120"/>
              </a:rPr>
              <a:t>1</a:t>
            </a:r>
            <a:endParaRPr lang="en-US" sz="2624" dirty="0"/>
          </a:p>
        </p:txBody>
      </p:sp>
      <p:sp>
        <p:nvSpPr>
          <p:cNvPr id="8" name="Text 5"/>
          <p:cNvSpPr/>
          <p:nvPr/>
        </p:nvSpPr>
        <p:spPr>
          <a:xfrm>
            <a:off x="1555313" y="3326249"/>
            <a:ext cx="3728918" cy="347186"/>
          </a:xfrm>
          <a:prstGeom prst="rect">
            <a:avLst/>
          </a:prstGeom>
          <a:noFill/>
          <a:ln/>
        </p:spPr>
        <p:txBody>
          <a:bodyPr wrap="none" rtlCol="0" anchor="t"/>
          <a:lstStyle/>
          <a:p>
            <a:pPr marL="0" indent="0">
              <a:lnSpc>
                <a:spcPts val="2734"/>
              </a:lnSpc>
              <a:buNone/>
            </a:pPr>
            <a:r>
              <a:rPr lang="en-US" sz="2187" b="1" dirty="0">
                <a:solidFill>
                  <a:srgbClr val="333F70"/>
                </a:solidFill>
                <a:latin typeface="Unbounded" pitchFamily="34" charset="0"/>
                <a:ea typeface="Unbounded" pitchFamily="34" charset="-122"/>
                <a:cs typeface="Unbounded" pitchFamily="34" charset="-120"/>
              </a:rPr>
              <a:t>Unauthorized Access</a:t>
            </a:r>
            <a:endParaRPr lang="en-US" sz="2187" dirty="0"/>
          </a:p>
        </p:txBody>
      </p:sp>
      <p:sp>
        <p:nvSpPr>
          <p:cNvPr id="9" name="Text 6"/>
          <p:cNvSpPr/>
          <p:nvPr/>
        </p:nvSpPr>
        <p:spPr>
          <a:xfrm>
            <a:off x="1555313" y="3806666"/>
            <a:ext cx="3820001" cy="1066205"/>
          </a:xfrm>
          <a:prstGeom prst="rect">
            <a:avLst/>
          </a:prstGeom>
          <a:noFill/>
          <a:ln/>
        </p:spPr>
        <p:txBody>
          <a:bodyPr wrap="squar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Keyloggers can be used by hackers to steal sensitive information like passwords and credit card details.</a:t>
            </a:r>
            <a:endParaRPr lang="en-US" sz="1750" dirty="0"/>
          </a:p>
        </p:txBody>
      </p:sp>
      <p:sp>
        <p:nvSpPr>
          <p:cNvPr id="10" name="Shape 7"/>
          <p:cNvSpPr/>
          <p:nvPr/>
        </p:nvSpPr>
        <p:spPr>
          <a:xfrm>
            <a:off x="5597485" y="3249930"/>
            <a:ext cx="499943" cy="499943"/>
          </a:xfrm>
          <a:prstGeom prst="roundRect">
            <a:avLst>
              <a:gd name="adj" fmla="val 20000"/>
            </a:avLst>
          </a:prstGeom>
          <a:solidFill>
            <a:srgbClr val="D6F5EE"/>
          </a:solidFill>
          <a:ln w="7620">
            <a:solidFill>
              <a:srgbClr val="BCDBD4"/>
            </a:solidFill>
            <a:prstDash val="solid"/>
          </a:ln>
        </p:spPr>
      </p:sp>
      <p:sp>
        <p:nvSpPr>
          <p:cNvPr id="11" name="Text 8"/>
          <p:cNvSpPr/>
          <p:nvPr/>
        </p:nvSpPr>
        <p:spPr>
          <a:xfrm>
            <a:off x="5708213" y="3291602"/>
            <a:ext cx="278368" cy="416481"/>
          </a:xfrm>
          <a:prstGeom prst="rect">
            <a:avLst/>
          </a:prstGeom>
          <a:noFill/>
          <a:ln/>
        </p:spPr>
        <p:txBody>
          <a:bodyPr wrap="none" rtlCol="0" anchor="t"/>
          <a:lstStyle/>
          <a:p>
            <a:pPr marL="0" indent="0" algn="ctr">
              <a:lnSpc>
                <a:spcPts val="3281"/>
              </a:lnSpc>
              <a:buNone/>
            </a:pPr>
            <a:r>
              <a:rPr lang="en-US" sz="2624" b="1" dirty="0">
                <a:solidFill>
                  <a:srgbClr val="333F70"/>
                </a:solidFill>
                <a:latin typeface="Unbounded" pitchFamily="34" charset="0"/>
                <a:ea typeface="Unbounded" pitchFamily="34" charset="-122"/>
                <a:cs typeface="Unbounded" pitchFamily="34" charset="-120"/>
              </a:rPr>
              <a:t>2</a:t>
            </a:r>
            <a:endParaRPr lang="en-US" sz="2624" dirty="0"/>
          </a:p>
        </p:txBody>
      </p:sp>
      <p:sp>
        <p:nvSpPr>
          <p:cNvPr id="12" name="Text 9"/>
          <p:cNvSpPr/>
          <p:nvPr/>
        </p:nvSpPr>
        <p:spPr>
          <a:xfrm>
            <a:off x="6319599" y="3326249"/>
            <a:ext cx="3070860" cy="347186"/>
          </a:xfrm>
          <a:prstGeom prst="rect">
            <a:avLst/>
          </a:prstGeom>
          <a:noFill/>
          <a:ln/>
        </p:spPr>
        <p:txBody>
          <a:bodyPr wrap="none" rtlCol="0" anchor="t"/>
          <a:lstStyle/>
          <a:p>
            <a:pPr marL="0" indent="0">
              <a:lnSpc>
                <a:spcPts val="2734"/>
              </a:lnSpc>
              <a:buNone/>
            </a:pPr>
            <a:r>
              <a:rPr lang="en-US" sz="2187" b="1" dirty="0">
                <a:solidFill>
                  <a:srgbClr val="333F70"/>
                </a:solidFill>
                <a:latin typeface="Unbounded" pitchFamily="34" charset="0"/>
                <a:ea typeface="Unbounded" pitchFamily="34" charset="-122"/>
                <a:cs typeface="Unbounded" pitchFamily="34" charset="-120"/>
              </a:rPr>
              <a:t>Privacy Concerns</a:t>
            </a:r>
            <a:endParaRPr lang="en-US" sz="2187" dirty="0"/>
          </a:p>
        </p:txBody>
      </p:sp>
      <p:sp>
        <p:nvSpPr>
          <p:cNvPr id="13" name="Text 10"/>
          <p:cNvSpPr/>
          <p:nvPr/>
        </p:nvSpPr>
        <p:spPr>
          <a:xfrm>
            <a:off x="6319599" y="3806666"/>
            <a:ext cx="3820001" cy="1066205"/>
          </a:xfrm>
          <a:prstGeom prst="rect">
            <a:avLst/>
          </a:prstGeom>
          <a:noFill/>
          <a:ln/>
        </p:spPr>
        <p:txBody>
          <a:bodyPr wrap="squar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The use of keyloggers without consent can be a violation of privacy and personal freedom.</a:t>
            </a:r>
            <a:endParaRPr lang="en-US" sz="1750" dirty="0"/>
          </a:p>
        </p:txBody>
      </p:sp>
      <p:sp>
        <p:nvSpPr>
          <p:cNvPr id="14" name="Shape 11"/>
          <p:cNvSpPr/>
          <p:nvPr/>
        </p:nvSpPr>
        <p:spPr>
          <a:xfrm>
            <a:off x="833199" y="5268635"/>
            <a:ext cx="499943" cy="499943"/>
          </a:xfrm>
          <a:prstGeom prst="roundRect">
            <a:avLst>
              <a:gd name="adj" fmla="val 20000"/>
            </a:avLst>
          </a:prstGeom>
          <a:solidFill>
            <a:srgbClr val="D6F5EE"/>
          </a:solidFill>
          <a:ln w="7620">
            <a:solidFill>
              <a:srgbClr val="BCDBD4"/>
            </a:solidFill>
            <a:prstDash val="solid"/>
          </a:ln>
        </p:spPr>
      </p:sp>
      <p:sp>
        <p:nvSpPr>
          <p:cNvPr id="15" name="Text 12"/>
          <p:cNvSpPr/>
          <p:nvPr/>
        </p:nvSpPr>
        <p:spPr>
          <a:xfrm>
            <a:off x="943332" y="5310307"/>
            <a:ext cx="279678" cy="416481"/>
          </a:xfrm>
          <a:prstGeom prst="rect">
            <a:avLst/>
          </a:prstGeom>
          <a:noFill/>
          <a:ln/>
        </p:spPr>
        <p:txBody>
          <a:bodyPr wrap="none" rtlCol="0" anchor="t"/>
          <a:lstStyle/>
          <a:p>
            <a:pPr marL="0" indent="0" algn="ctr">
              <a:lnSpc>
                <a:spcPts val="3281"/>
              </a:lnSpc>
              <a:buNone/>
            </a:pPr>
            <a:r>
              <a:rPr lang="en-US" sz="2624" b="1" dirty="0">
                <a:solidFill>
                  <a:srgbClr val="333F70"/>
                </a:solidFill>
                <a:latin typeface="Unbounded" pitchFamily="34" charset="0"/>
                <a:ea typeface="Unbounded" pitchFamily="34" charset="-122"/>
                <a:cs typeface="Unbounded" pitchFamily="34" charset="-120"/>
              </a:rPr>
              <a:t>3</a:t>
            </a:r>
            <a:endParaRPr lang="en-US" sz="2624" dirty="0"/>
          </a:p>
        </p:txBody>
      </p:sp>
      <p:sp>
        <p:nvSpPr>
          <p:cNvPr id="16" name="Text 13"/>
          <p:cNvSpPr/>
          <p:nvPr/>
        </p:nvSpPr>
        <p:spPr>
          <a:xfrm>
            <a:off x="1555313" y="5344954"/>
            <a:ext cx="3197543" cy="347186"/>
          </a:xfrm>
          <a:prstGeom prst="rect">
            <a:avLst/>
          </a:prstGeom>
          <a:noFill/>
          <a:ln/>
        </p:spPr>
        <p:txBody>
          <a:bodyPr wrap="none" rtlCol="0" anchor="t"/>
          <a:lstStyle/>
          <a:p>
            <a:pPr marL="0" indent="0">
              <a:lnSpc>
                <a:spcPts val="2734"/>
              </a:lnSpc>
              <a:buNone/>
            </a:pPr>
            <a:r>
              <a:rPr lang="en-US" sz="2187" b="1" dirty="0">
                <a:solidFill>
                  <a:srgbClr val="333F70"/>
                </a:solidFill>
                <a:latin typeface="Unbounded" pitchFamily="34" charset="0"/>
                <a:ea typeface="Unbounded" pitchFamily="34" charset="-122"/>
                <a:cs typeface="Unbounded" pitchFamily="34" charset="-120"/>
              </a:rPr>
              <a:t>Legal Implications</a:t>
            </a:r>
            <a:endParaRPr lang="en-US" sz="2187" dirty="0"/>
          </a:p>
        </p:txBody>
      </p:sp>
      <p:sp>
        <p:nvSpPr>
          <p:cNvPr id="17" name="Text 14"/>
          <p:cNvSpPr/>
          <p:nvPr/>
        </p:nvSpPr>
        <p:spPr>
          <a:xfrm>
            <a:off x="1555313" y="5825371"/>
            <a:ext cx="8584287" cy="355402"/>
          </a:xfrm>
          <a:prstGeom prst="rect">
            <a:avLst/>
          </a:prstGeom>
          <a:noFill/>
          <a:ln/>
        </p:spPr>
        <p:txBody>
          <a:bodyPr wrap="non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The use of keyloggers may be restricted or illegal in certain jurisdictions.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3703E5B-A1B6-42B5-A16C-B8FBAC40876C}"/>
              </a:ext>
            </a:extLst>
          </p:cNvPr>
          <p:cNvPicPr>
            <a:picLocks noChangeAspect="1"/>
          </p:cNvPicPr>
          <p:nvPr/>
        </p:nvPicPr>
        <p:blipFill>
          <a:blip r:embed="rId2"/>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1B0137E5-F077-4DD4-9CAD-FF31B25080BD}"/>
              </a:ext>
            </a:extLst>
          </p:cNvPr>
          <p:cNvSpPr/>
          <p:nvPr/>
        </p:nvSpPr>
        <p:spPr>
          <a:xfrm>
            <a:off x="0" y="0"/>
            <a:ext cx="14630400" cy="82296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sp>
      <p:pic>
        <p:nvPicPr>
          <p:cNvPr id="4" name="Image 1" descr="preencoded.png">
            <a:extLst>
              <a:ext uri="{FF2B5EF4-FFF2-40B4-BE49-F238E27FC236}">
                <a16:creationId xmlns:a16="http://schemas.microsoft.com/office/drawing/2014/main" id="{3E3FBD89-4B7A-416C-9ED4-A82F71910A32}"/>
              </a:ext>
            </a:extLst>
          </p:cNvPr>
          <p:cNvPicPr>
            <a:picLocks noChangeAspect="1"/>
          </p:cNvPicPr>
          <p:nvPr/>
        </p:nvPicPr>
        <p:blipFill>
          <a:blip r:embed="rId3"/>
          <a:stretch>
            <a:fillRect/>
          </a:stretch>
        </p:blipFill>
        <p:spPr>
          <a:xfrm>
            <a:off x="10972800" y="0"/>
            <a:ext cx="3657600" cy="8229600"/>
          </a:xfrm>
          <a:prstGeom prst="rect">
            <a:avLst/>
          </a:prstGeom>
        </p:spPr>
      </p:pic>
      <p:sp>
        <p:nvSpPr>
          <p:cNvPr id="5" name="Text 1">
            <a:extLst>
              <a:ext uri="{FF2B5EF4-FFF2-40B4-BE49-F238E27FC236}">
                <a16:creationId xmlns:a16="http://schemas.microsoft.com/office/drawing/2014/main" id="{BE8FBFB0-8B3C-436A-AC26-19532190EA6E}"/>
              </a:ext>
            </a:extLst>
          </p:cNvPr>
          <p:cNvSpPr/>
          <p:nvPr/>
        </p:nvSpPr>
        <p:spPr>
          <a:xfrm>
            <a:off x="833199" y="934760"/>
            <a:ext cx="7357348" cy="694373"/>
          </a:xfrm>
          <a:prstGeom prst="rect">
            <a:avLst/>
          </a:prstGeom>
          <a:noFill/>
          <a:ln/>
        </p:spPr>
        <p:txBody>
          <a:bodyPr wrap="none" rtlCol="0" anchor="t"/>
          <a:lstStyle/>
          <a:p>
            <a:pPr marL="0" indent="0" algn="just">
              <a:lnSpc>
                <a:spcPts val="5468"/>
              </a:lnSpc>
              <a:buNone/>
            </a:pPr>
            <a:r>
              <a:rPr lang="en-US" sz="4000" b="1" dirty="0">
                <a:solidFill>
                  <a:schemeClr val="accent5">
                    <a:lumMod val="50000"/>
                  </a:schemeClr>
                </a:solidFill>
                <a:latin typeface="Unbounded"/>
                <a:ea typeface="Gelasio" pitchFamily="34" charset="-122"/>
                <a:cs typeface="Times New Roman" panose="02020603050405020304" pitchFamily="18" charset="0"/>
              </a:rPr>
              <a:t>Protecting Against Keyloggers</a:t>
            </a:r>
            <a:endParaRPr lang="en-US" sz="4000" b="1" dirty="0">
              <a:solidFill>
                <a:schemeClr val="accent5">
                  <a:lumMod val="50000"/>
                </a:schemeClr>
              </a:solidFill>
              <a:latin typeface="Unbounded"/>
              <a:cs typeface="Times New Roman" panose="02020603050405020304" pitchFamily="18" charset="0"/>
            </a:endParaRPr>
          </a:p>
        </p:txBody>
      </p:sp>
      <p:pic>
        <p:nvPicPr>
          <p:cNvPr id="6" name="Image 2" descr="preencoded.png">
            <a:extLst>
              <a:ext uri="{FF2B5EF4-FFF2-40B4-BE49-F238E27FC236}">
                <a16:creationId xmlns:a16="http://schemas.microsoft.com/office/drawing/2014/main" id="{DC4863B7-A5F6-4C96-BC58-E1324B494CFD}"/>
              </a:ext>
            </a:extLst>
          </p:cNvPr>
          <p:cNvPicPr>
            <a:picLocks noChangeAspect="1"/>
          </p:cNvPicPr>
          <p:nvPr/>
        </p:nvPicPr>
        <p:blipFill>
          <a:blip r:embed="rId4"/>
          <a:stretch>
            <a:fillRect/>
          </a:stretch>
        </p:blipFill>
        <p:spPr>
          <a:xfrm>
            <a:off x="833199" y="1962388"/>
            <a:ext cx="1110972" cy="1777484"/>
          </a:xfrm>
          <a:prstGeom prst="rect">
            <a:avLst/>
          </a:prstGeom>
        </p:spPr>
      </p:pic>
      <p:sp>
        <p:nvSpPr>
          <p:cNvPr id="7" name="Text 2">
            <a:extLst>
              <a:ext uri="{FF2B5EF4-FFF2-40B4-BE49-F238E27FC236}">
                <a16:creationId xmlns:a16="http://schemas.microsoft.com/office/drawing/2014/main" id="{4EB0FF83-FE81-49DF-97A0-6AB711CE0B3B}"/>
              </a:ext>
            </a:extLst>
          </p:cNvPr>
          <p:cNvSpPr/>
          <p:nvPr/>
        </p:nvSpPr>
        <p:spPr>
          <a:xfrm>
            <a:off x="2277428" y="2184559"/>
            <a:ext cx="2822615" cy="347186"/>
          </a:xfrm>
          <a:prstGeom prst="rect">
            <a:avLst/>
          </a:prstGeom>
          <a:noFill/>
          <a:ln/>
        </p:spPr>
        <p:txBody>
          <a:bodyPr wrap="none" rtlCol="0" anchor="t"/>
          <a:lstStyle/>
          <a:p>
            <a:pPr marL="0" indent="0" algn="just">
              <a:lnSpc>
                <a:spcPts val="2734"/>
              </a:lnSpc>
              <a:buNone/>
            </a:pPr>
            <a:r>
              <a:rPr lang="en-US" sz="2200" b="1" dirty="0">
                <a:solidFill>
                  <a:schemeClr val="accent5">
                    <a:lumMod val="50000"/>
                  </a:schemeClr>
                </a:solidFill>
                <a:latin typeface="Unbounded"/>
                <a:ea typeface="Gelasio" pitchFamily="34" charset="-122"/>
                <a:cs typeface="Times New Roman" panose="02020603050405020304" pitchFamily="18" charset="0"/>
              </a:rPr>
              <a:t>Use Antivirus Software</a:t>
            </a:r>
            <a:endParaRPr lang="en-US" sz="2200" b="1" dirty="0">
              <a:solidFill>
                <a:schemeClr val="accent5">
                  <a:lumMod val="50000"/>
                </a:schemeClr>
              </a:solidFill>
              <a:latin typeface="Unbounded"/>
              <a:cs typeface="Times New Roman" panose="02020603050405020304" pitchFamily="18" charset="0"/>
            </a:endParaRPr>
          </a:p>
        </p:txBody>
      </p:sp>
      <p:sp>
        <p:nvSpPr>
          <p:cNvPr id="8" name="Text 3">
            <a:extLst>
              <a:ext uri="{FF2B5EF4-FFF2-40B4-BE49-F238E27FC236}">
                <a16:creationId xmlns:a16="http://schemas.microsoft.com/office/drawing/2014/main" id="{F8DB9464-6D16-4DE1-8ED8-F8A0DF4F7FC0}"/>
              </a:ext>
            </a:extLst>
          </p:cNvPr>
          <p:cNvSpPr/>
          <p:nvPr/>
        </p:nvSpPr>
        <p:spPr>
          <a:xfrm>
            <a:off x="2277428" y="2664976"/>
            <a:ext cx="7862173" cy="710803"/>
          </a:xfrm>
          <a:prstGeom prst="rect">
            <a:avLst/>
          </a:prstGeom>
          <a:noFill/>
          <a:ln/>
        </p:spPr>
        <p:txBody>
          <a:bodyPr wrap="square" rtlCol="0" anchor="t"/>
          <a:lstStyle/>
          <a:p>
            <a:pPr marL="0" indent="0" algn="just">
              <a:lnSpc>
                <a:spcPts val="2799"/>
              </a:lnSpc>
              <a:buNone/>
            </a:pPr>
            <a:r>
              <a:rPr lang="en-US" sz="2000" dirty="0">
                <a:solidFill>
                  <a:schemeClr val="accent5">
                    <a:lumMod val="50000"/>
                  </a:schemeClr>
                </a:solidFill>
                <a:latin typeface="Unbounded"/>
                <a:ea typeface="Lato" pitchFamily="34" charset="-122"/>
                <a:cs typeface="Times New Roman" panose="02020603050405020304" pitchFamily="18" charset="0"/>
              </a:rPr>
              <a:t>Install and regularly update reliable antivirus and anti-malware programs to detect and remove keyloggers.</a:t>
            </a:r>
            <a:endParaRPr lang="en-US" sz="2000" dirty="0">
              <a:solidFill>
                <a:schemeClr val="accent5">
                  <a:lumMod val="50000"/>
                </a:schemeClr>
              </a:solidFill>
              <a:latin typeface="Unbounded"/>
              <a:cs typeface="Times New Roman" panose="02020603050405020304" pitchFamily="18" charset="0"/>
            </a:endParaRPr>
          </a:p>
        </p:txBody>
      </p:sp>
      <p:pic>
        <p:nvPicPr>
          <p:cNvPr id="9" name="Image 3" descr="preencoded.png">
            <a:extLst>
              <a:ext uri="{FF2B5EF4-FFF2-40B4-BE49-F238E27FC236}">
                <a16:creationId xmlns:a16="http://schemas.microsoft.com/office/drawing/2014/main" id="{0C678CD5-170C-4D7F-86BF-8E9819D34A84}"/>
              </a:ext>
            </a:extLst>
          </p:cNvPr>
          <p:cNvPicPr>
            <a:picLocks noChangeAspect="1"/>
          </p:cNvPicPr>
          <p:nvPr/>
        </p:nvPicPr>
        <p:blipFill>
          <a:blip r:embed="rId5"/>
          <a:stretch>
            <a:fillRect/>
          </a:stretch>
        </p:blipFill>
        <p:spPr>
          <a:xfrm>
            <a:off x="833199" y="3739872"/>
            <a:ext cx="1110972" cy="1777484"/>
          </a:xfrm>
          <a:prstGeom prst="rect">
            <a:avLst/>
          </a:prstGeom>
        </p:spPr>
      </p:pic>
      <p:sp>
        <p:nvSpPr>
          <p:cNvPr id="10" name="Text 4">
            <a:extLst>
              <a:ext uri="{FF2B5EF4-FFF2-40B4-BE49-F238E27FC236}">
                <a16:creationId xmlns:a16="http://schemas.microsoft.com/office/drawing/2014/main" id="{930954F8-64C0-4CDF-9737-24BC77BCF336}"/>
              </a:ext>
            </a:extLst>
          </p:cNvPr>
          <p:cNvSpPr/>
          <p:nvPr/>
        </p:nvSpPr>
        <p:spPr>
          <a:xfrm>
            <a:off x="2277428" y="3962043"/>
            <a:ext cx="2777490" cy="347186"/>
          </a:xfrm>
          <a:prstGeom prst="rect">
            <a:avLst/>
          </a:prstGeom>
          <a:noFill/>
          <a:ln/>
        </p:spPr>
        <p:txBody>
          <a:bodyPr wrap="none" rtlCol="0" anchor="t"/>
          <a:lstStyle/>
          <a:p>
            <a:pPr marL="0" indent="0" algn="just">
              <a:lnSpc>
                <a:spcPts val="2734"/>
              </a:lnSpc>
              <a:buNone/>
            </a:pPr>
            <a:r>
              <a:rPr lang="en-US" sz="2200" b="1" dirty="0">
                <a:solidFill>
                  <a:schemeClr val="accent5">
                    <a:lumMod val="50000"/>
                  </a:schemeClr>
                </a:solidFill>
                <a:latin typeface="Unbounded"/>
                <a:ea typeface="Gelasio" pitchFamily="34" charset="-122"/>
                <a:cs typeface="Times New Roman" panose="02020603050405020304" pitchFamily="18" charset="0"/>
              </a:rPr>
              <a:t>Enable Firewall</a:t>
            </a:r>
            <a:endParaRPr lang="en-US" sz="2200" b="1" dirty="0">
              <a:solidFill>
                <a:schemeClr val="accent5">
                  <a:lumMod val="50000"/>
                </a:schemeClr>
              </a:solidFill>
              <a:latin typeface="Unbounded"/>
              <a:cs typeface="Times New Roman" panose="02020603050405020304" pitchFamily="18" charset="0"/>
            </a:endParaRPr>
          </a:p>
        </p:txBody>
      </p:sp>
      <p:sp>
        <p:nvSpPr>
          <p:cNvPr id="11" name="Text 5">
            <a:extLst>
              <a:ext uri="{FF2B5EF4-FFF2-40B4-BE49-F238E27FC236}">
                <a16:creationId xmlns:a16="http://schemas.microsoft.com/office/drawing/2014/main" id="{DB7DB019-84B9-4D85-AAAE-0E93E9CF0712}"/>
              </a:ext>
            </a:extLst>
          </p:cNvPr>
          <p:cNvSpPr/>
          <p:nvPr/>
        </p:nvSpPr>
        <p:spPr>
          <a:xfrm>
            <a:off x="2277428" y="4442460"/>
            <a:ext cx="7862173" cy="710803"/>
          </a:xfrm>
          <a:prstGeom prst="rect">
            <a:avLst/>
          </a:prstGeom>
          <a:noFill/>
          <a:ln/>
        </p:spPr>
        <p:txBody>
          <a:bodyPr wrap="square" rtlCol="0" anchor="t"/>
          <a:lstStyle/>
          <a:p>
            <a:pPr marL="0" indent="0" algn="just">
              <a:lnSpc>
                <a:spcPts val="2799"/>
              </a:lnSpc>
              <a:buNone/>
            </a:pPr>
            <a:r>
              <a:rPr lang="en-US" sz="2000" dirty="0">
                <a:solidFill>
                  <a:schemeClr val="accent5">
                    <a:lumMod val="50000"/>
                  </a:schemeClr>
                </a:solidFill>
                <a:latin typeface="Unbounded"/>
                <a:ea typeface="Lato" pitchFamily="34" charset="-122"/>
                <a:cs typeface="Times New Roman" panose="02020603050405020304" pitchFamily="18" charset="0"/>
              </a:rPr>
              <a:t>Configure your firewall to block unauthorized access and prevent keyloggers from transmitting data.</a:t>
            </a:r>
            <a:endParaRPr lang="en-US" sz="2000" dirty="0">
              <a:solidFill>
                <a:schemeClr val="accent5">
                  <a:lumMod val="50000"/>
                </a:schemeClr>
              </a:solidFill>
              <a:latin typeface="Unbounded"/>
              <a:cs typeface="Times New Roman" panose="02020603050405020304" pitchFamily="18" charset="0"/>
            </a:endParaRPr>
          </a:p>
        </p:txBody>
      </p:sp>
      <p:pic>
        <p:nvPicPr>
          <p:cNvPr id="12" name="Image 4" descr="preencoded.png">
            <a:extLst>
              <a:ext uri="{FF2B5EF4-FFF2-40B4-BE49-F238E27FC236}">
                <a16:creationId xmlns:a16="http://schemas.microsoft.com/office/drawing/2014/main" id="{3AF01998-142C-4FA1-AF8B-2C73A91BCAD0}"/>
              </a:ext>
            </a:extLst>
          </p:cNvPr>
          <p:cNvPicPr>
            <a:picLocks noChangeAspect="1"/>
          </p:cNvPicPr>
          <p:nvPr/>
        </p:nvPicPr>
        <p:blipFill>
          <a:blip r:embed="rId6"/>
          <a:stretch>
            <a:fillRect/>
          </a:stretch>
        </p:blipFill>
        <p:spPr>
          <a:xfrm>
            <a:off x="833199" y="5517356"/>
            <a:ext cx="1110972" cy="1777484"/>
          </a:xfrm>
          <a:prstGeom prst="rect">
            <a:avLst/>
          </a:prstGeom>
        </p:spPr>
      </p:pic>
      <p:sp>
        <p:nvSpPr>
          <p:cNvPr id="13" name="Text 6">
            <a:extLst>
              <a:ext uri="{FF2B5EF4-FFF2-40B4-BE49-F238E27FC236}">
                <a16:creationId xmlns:a16="http://schemas.microsoft.com/office/drawing/2014/main" id="{8C208B7F-3D83-4390-B128-D569C8B7FC1E}"/>
              </a:ext>
            </a:extLst>
          </p:cNvPr>
          <p:cNvSpPr/>
          <p:nvPr/>
        </p:nvSpPr>
        <p:spPr>
          <a:xfrm>
            <a:off x="2277428" y="5739527"/>
            <a:ext cx="2974658" cy="347186"/>
          </a:xfrm>
          <a:prstGeom prst="rect">
            <a:avLst/>
          </a:prstGeom>
          <a:noFill/>
          <a:ln/>
        </p:spPr>
        <p:txBody>
          <a:bodyPr wrap="none" rtlCol="0" anchor="t"/>
          <a:lstStyle/>
          <a:p>
            <a:pPr marL="0" indent="0" algn="just">
              <a:lnSpc>
                <a:spcPts val="2734"/>
              </a:lnSpc>
              <a:buNone/>
            </a:pPr>
            <a:r>
              <a:rPr lang="en-US" sz="2200" b="1" dirty="0">
                <a:solidFill>
                  <a:schemeClr val="accent5">
                    <a:lumMod val="50000"/>
                  </a:schemeClr>
                </a:solidFill>
                <a:latin typeface="Unbounded"/>
                <a:ea typeface="Gelasio" pitchFamily="34" charset="-122"/>
                <a:cs typeface="Times New Roman" panose="02020603050405020304" pitchFamily="18" charset="0"/>
              </a:rPr>
              <a:t>Avoid Public Computers</a:t>
            </a:r>
            <a:endParaRPr lang="en-US" sz="2200" b="1" dirty="0">
              <a:solidFill>
                <a:schemeClr val="accent5">
                  <a:lumMod val="50000"/>
                </a:schemeClr>
              </a:solidFill>
              <a:latin typeface="Unbounded"/>
              <a:cs typeface="Times New Roman" panose="02020603050405020304" pitchFamily="18" charset="0"/>
            </a:endParaRPr>
          </a:p>
        </p:txBody>
      </p:sp>
      <p:sp>
        <p:nvSpPr>
          <p:cNvPr id="14" name="Text 7">
            <a:extLst>
              <a:ext uri="{FF2B5EF4-FFF2-40B4-BE49-F238E27FC236}">
                <a16:creationId xmlns:a16="http://schemas.microsoft.com/office/drawing/2014/main" id="{E3134C77-7238-46F6-967E-CC6E78662137}"/>
              </a:ext>
            </a:extLst>
          </p:cNvPr>
          <p:cNvSpPr/>
          <p:nvPr/>
        </p:nvSpPr>
        <p:spPr>
          <a:xfrm>
            <a:off x="2277428" y="6219944"/>
            <a:ext cx="7862173" cy="710803"/>
          </a:xfrm>
          <a:prstGeom prst="rect">
            <a:avLst/>
          </a:prstGeom>
          <a:noFill/>
          <a:ln/>
        </p:spPr>
        <p:txBody>
          <a:bodyPr wrap="square" rtlCol="0" anchor="t"/>
          <a:lstStyle/>
          <a:p>
            <a:pPr marL="0" indent="0" algn="just">
              <a:lnSpc>
                <a:spcPts val="2799"/>
              </a:lnSpc>
              <a:buNone/>
            </a:pPr>
            <a:r>
              <a:rPr lang="en-US" sz="2000" dirty="0">
                <a:solidFill>
                  <a:schemeClr val="accent5">
                    <a:lumMod val="50000"/>
                  </a:schemeClr>
                </a:solidFill>
                <a:latin typeface="Unbounded"/>
                <a:ea typeface="Lato" pitchFamily="34" charset="-122"/>
                <a:cs typeface="Times New Roman" panose="02020603050405020304" pitchFamily="18" charset="0"/>
              </a:rPr>
              <a:t>Refrain from accessing sensitive accounts or information on shared or public computers, where keyloggers may be present.</a:t>
            </a:r>
            <a:endParaRPr lang="en-US" sz="2000" dirty="0">
              <a:solidFill>
                <a:schemeClr val="accent5">
                  <a:lumMod val="50000"/>
                </a:schemeClr>
              </a:solidFill>
              <a:latin typeface="Unbounded"/>
              <a:cs typeface="Times New Roman" panose="02020603050405020304" pitchFamily="18" charset="0"/>
            </a:endParaRPr>
          </a:p>
        </p:txBody>
      </p:sp>
    </p:spTree>
    <p:extLst>
      <p:ext uri="{BB962C8B-B14F-4D97-AF65-F5344CB8AC3E}">
        <p14:creationId xmlns:p14="http://schemas.microsoft.com/office/powerpoint/2010/main" val="1827925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047280"/>
            <a:ext cx="10554414" cy="1388745"/>
          </a:xfrm>
          <a:prstGeom prst="rect">
            <a:avLst/>
          </a:prstGeom>
          <a:noFill/>
          <a:ln/>
        </p:spPr>
        <p:txBody>
          <a:bodyPr wrap="squar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System Development Approach</a:t>
            </a:r>
            <a:endParaRPr lang="en-US" sz="4374" dirty="0"/>
          </a:p>
        </p:txBody>
      </p:sp>
      <p:sp>
        <p:nvSpPr>
          <p:cNvPr id="5" name="Text 3"/>
          <p:cNvSpPr/>
          <p:nvPr/>
        </p:nvSpPr>
        <p:spPr>
          <a:xfrm>
            <a:off x="2037993" y="3991451"/>
            <a:ext cx="2959298" cy="347186"/>
          </a:xfrm>
          <a:prstGeom prst="rect">
            <a:avLst/>
          </a:prstGeom>
          <a:noFill/>
          <a:ln/>
        </p:spPr>
        <p:txBody>
          <a:bodyPr wrap="none" rtlCol="0" anchor="t"/>
          <a:lstStyle/>
          <a:p>
            <a:pPr marL="0" indent="0">
              <a:lnSpc>
                <a:spcPts val="2734"/>
              </a:lnSpc>
              <a:buNone/>
            </a:pPr>
            <a:r>
              <a:rPr lang="en-US" sz="2187" b="1" dirty="0">
                <a:solidFill>
                  <a:srgbClr val="333F70"/>
                </a:solidFill>
                <a:latin typeface="Unbounded" pitchFamily="34" charset="0"/>
                <a:ea typeface="Unbounded" pitchFamily="34" charset="-122"/>
                <a:cs typeface="Unbounded" pitchFamily="34" charset="-120"/>
              </a:rPr>
              <a:t>Hardware-based</a:t>
            </a:r>
            <a:endParaRPr lang="en-US" sz="2187" dirty="0"/>
          </a:p>
        </p:txBody>
      </p:sp>
      <p:sp>
        <p:nvSpPr>
          <p:cNvPr id="6" name="Text 4"/>
          <p:cNvSpPr/>
          <p:nvPr/>
        </p:nvSpPr>
        <p:spPr>
          <a:xfrm>
            <a:off x="2037993" y="4560808"/>
            <a:ext cx="3156347" cy="1421606"/>
          </a:xfrm>
          <a:prstGeom prst="rect">
            <a:avLst/>
          </a:prstGeom>
          <a:noFill/>
          <a:ln/>
        </p:spPr>
        <p:txBody>
          <a:bodyPr wrap="squar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Physical keylogger devices that are connected to the computer's keyboard or USB ports.</a:t>
            </a:r>
            <a:endParaRPr lang="en-US" sz="1750" dirty="0"/>
          </a:p>
        </p:txBody>
      </p:sp>
      <p:sp>
        <p:nvSpPr>
          <p:cNvPr id="7" name="Text 5"/>
          <p:cNvSpPr/>
          <p:nvPr/>
        </p:nvSpPr>
        <p:spPr>
          <a:xfrm>
            <a:off x="5743932" y="3991451"/>
            <a:ext cx="2875121" cy="347186"/>
          </a:xfrm>
          <a:prstGeom prst="rect">
            <a:avLst/>
          </a:prstGeom>
          <a:noFill/>
          <a:ln/>
        </p:spPr>
        <p:txBody>
          <a:bodyPr wrap="none" rtlCol="0" anchor="t"/>
          <a:lstStyle/>
          <a:p>
            <a:pPr marL="0" indent="0">
              <a:lnSpc>
                <a:spcPts val="2734"/>
              </a:lnSpc>
              <a:buNone/>
            </a:pPr>
            <a:r>
              <a:rPr lang="en-US" sz="2187" b="1" dirty="0">
                <a:solidFill>
                  <a:srgbClr val="333F70"/>
                </a:solidFill>
                <a:latin typeface="Unbounded" pitchFamily="34" charset="0"/>
                <a:ea typeface="Unbounded" pitchFamily="34" charset="-122"/>
                <a:cs typeface="Unbounded" pitchFamily="34" charset="-120"/>
              </a:rPr>
              <a:t>Software-based</a:t>
            </a:r>
            <a:endParaRPr lang="en-US" sz="2187" dirty="0"/>
          </a:p>
        </p:txBody>
      </p:sp>
      <p:sp>
        <p:nvSpPr>
          <p:cNvPr id="8" name="Text 6"/>
          <p:cNvSpPr/>
          <p:nvPr/>
        </p:nvSpPr>
        <p:spPr>
          <a:xfrm>
            <a:off x="5743932" y="4560808"/>
            <a:ext cx="3156347" cy="1066205"/>
          </a:xfrm>
          <a:prstGeom prst="rect">
            <a:avLst/>
          </a:prstGeom>
          <a:noFill/>
          <a:ln/>
        </p:spPr>
        <p:txBody>
          <a:bodyPr wrap="squar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Keylogging software that runs in the background and captures keyboard input.</a:t>
            </a:r>
            <a:endParaRPr lang="en-US" sz="1750" dirty="0"/>
          </a:p>
        </p:txBody>
      </p:sp>
      <p:sp>
        <p:nvSpPr>
          <p:cNvPr id="9" name="Text 7"/>
          <p:cNvSpPr/>
          <p:nvPr/>
        </p:nvSpPr>
        <p:spPr>
          <a:xfrm>
            <a:off x="9449872" y="3991451"/>
            <a:ext cx="2777490" cy="347186"/>
          </a:xfrm>
          <a:prstGeom prst="rect">
            <a:avLst/>
          </a:prstGeom>
          <a:noFill/>
          <a:ln/>
        </p:spPr>
        <p:txBody>
          <a:bodyPr wrap="none" rtlCol="0" anchor="t"/>
          <a:lstStyle/>
          <a:p>
            <a:pPr marL="0" indent="0">
              <a:lnSpc>
                <a:spcPts val="2734"/>
              </a:lnSpc>
              <a:buNone/>
            </a:pPr>
            <a:r>
              <a:rPr lang="en-US" sz="2187" b="1" dirty="0">
                <a:solidFill>
                  <a:srgbClr val="333F70"/>
                </a:solidFill>
                <a:latin typeface="Unbounded" pitchFamily="34" charset="0"/>
                <a:ea typeface="Unbounded" pitchFamily="34" charset="-122"/>
                <a:cs typeface="Unbounded" pitchFamily="34" charset="-120"/>
              </a:rPr>
              <a:t>Cloud-based</a:t>
            </a:r>
            <a:endParaRPr lang="en-US" sz="2187" dirty="0"/>
          </a:p>
        </p:txBody>
      </p:sp>
      <p:sp>
        <p:nvSpPr>
          <p:cNvPr id="10" name="Text 8"/>
          <p:cNvSpPr/>
          <p:nvPr/>
        </p:nvSpPr>
        <p:spPr>
          <a:xfrm>
            <a:off x="9449872" y="4560808"/>
            <a:ext cx="3156347" cy="1421606"/>
          </a:xfrm>
          <a:prstGeom prst="rect">
            <a:avLst/>
          </a:prstGeom>
          <a:noFill/>
          <a:ln/>
        </p:spPr>
        <p:txBody>
          <a:bodyPr wrap="squar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Keyloggers that store and analyze data in the cloud for remote monitoring and reporting.</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5" name="Text 2"/>
          <p:cNvSpPr/>
          <p:nvPr/>
        </p:nvSpPr>
        <p:spPr>
          <a:xfrm>
            <a:off x="833199" y="925473"/>
            <a:ext cx="8537496" cy="694373"/>
          </a:xfrm>
          <a:prstGeom prst="rect">
            <a:avLst/>
          </a:prstGeom>
          <a:noFill/>
          <a:ln/>
        </p:spPr>
        <p:txBody>
          <a:bodyPr wrap="non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Algorithm &amp; Deployment</a:t>
            </a:r>
            <a:endParaRPr lang="en-US" sz="4374" dirty="0"/>
          </a:p>
        </p:txBody>
      </p:sp>
      <p:sp>
        <p:nvSpPr>
          <p:cNvPr id="6" name="Shape 3"/>
          <p:cNvSpPr/>
          <p:nvPr/>
        </p:nvSpPr>
        <p:spPr>
          <a:xfrm>
            <a:off x="1144310" y="1953101"/>
            <a:ext cx="44410" cy="5351026"/>
          </a:xfrm>
          <a:prstGeom prst="roundRect">
            <a:avLst>
              <a:gd name="adj" fmla="val 225151"/>
            </a:avLst>
          </a:prstGeom>
          <a:solidFill>
            <a:srgbClr val="BCDBD4"/>
          </a:solidFill>
          <a:ln/>
        </p:spPr>
      </p:sp>
      <p:sp>
        <p:nvSpPr>
          <p:cNvPr id="7" name="Shape 4"/>
          <p:cNvSpPr/>
          <p:nvPr/>
        </p:nvSpPr>
        <p:spPr>
          <a:xfrm>
            <a:off x="1416427" y="2354401"/>
            <a:ext cx="777597" cy="44410"/>
          </a:xfrm>
          <a:prstGeom prst="roundRect">
            <a:avLst>
              <a:gd name="adj" fmla="val 225151"/>
            </a:avLst>
          </a:prstGeom>
          <a:solidFill>
            <a:srgbClr val="BCDBD4"/>
          </a:solidFill>
          <a:ln/>
        </p:spPr>
      </p:sp>
      <p:sp>
        <p:nvSpPr>
          <p:cNvPr id="8" name="Shape 5"/>
          <p:cNvSpPr/>
          <p:nvPr/>
        </p:nvSpPr>
        <p:spPr>
          <a:xfrm>
            <a:off x="916484" y="2126694"/>
            <a:ext cx="499943" cy="499943"/>
          </a:xfrm>
          <a:prstGeom prst="roundRect">
            <a:avLst>
              <a:gd name="adj" fmla="val 20000"/>
            </a:avLst>
          </a:prstGeom>
          <a:solidFill>
            <a:srgbClr val="D6F5EE"/>
          </a:solidFill>
          <a:ln w="7620">
            <a:solidFill>
              <a:srgbClr val="BCDBD4"/>
            </a:solidFill>
            <a:prstDash val="solid"/>
          </a:ln>
        </p:spPr>
      </p:sp>
      <p:sp>
        <p:nvSpPr>
          <p:cNvPr id="9" name="Text 6"/>
          <p:cNvSpPr/>
          <p:nvPr/>
        </p:nvSpPr>
        <p:spPr>
          <a:xfrm>
            <a:off x="1079718" y="2168366"/>
            <a:ext cx="173355" cy="416481"/>
          </a:xfrm>
          <a:prstGeom prst="rect">
            <a:avLst/>
          </a:prstGeom>
          <a:noFill/>
          <a:ln/>
        </p:spPr>
        <p:txBody>
          <a:bodyPr wrap="none" rtlCol="0" anchor="t"/>
          <a:lstStyle/>
          <a:p>
            <a:pPr marL="0" indent="0" algn="ctr">
              <a:lnSpc>
                <a:spcPts val="3281"/>
              </a:lnSpc>
              <a:buNone/>
            </a:pPr>
            <a:r>
              <a:rPr lang="en-US" sz="2624" b="1" dirty="0">
                <a:solidFill>
                  <a:srgbClr val="333F70"/>
                </a:solidFill>
                <a:latin typeface="Unbounded" pitchFamily="34" charset="0"/>
                <a:ea typeface="Unbounded" pitchFamily="34" charset="-122"/>
                <a:cs typeface="Unbounded" pitchFamily="34" charset="-120"/>
              </a:rPr>
              <a:t>1</a:t>
            </a:r>
            <a:endParaRPr lang="en-US" sz="2624" dirty="0"/>
          </a:p>
        </p:txBody>
      </p:sp>
      <p:sp>
        <p:nvSpPr>
          <p:cNvPr id="10" name="Text 7"/>
          <p:cNvSpPr/>
          <p:nvPr/>
        </p:nvSpPr>
        <p:spPr>
          <a:xfrm>
            <a:off x="2388513" y="2175272"/>
            <a:ext cx="3496508"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Capture Keystrokes</a:t>
            </a:r>
            <a:endParaRPr lang="en-US" sz="2187" dirty="0"/>
          </a:p>
        </p:txBody>
      </p:sp>
      <p:sp>
        <p:nvSpPr>
          <p:cNvPr id="11" name="Text 8"/>
          <p:cNvSpPr/>
          <p:nvPr/>
        </p:nvSpPr>
        <p:spPr>
          <a:xfrm>
            <a:off x="2388513" y="2655689"/>
            <a:ext cx="7751088" cy="710803"/>
          </a:xfrm>
          <a:prstGeom prst="rect">
            <a:avLst/>
          </a:prstGeom>
          <a:noFill/>
          <a:ln/>
        </p:spPr>
        <p:txBody>
          <a:bodyPr wrap="square" rtlCol="0" anchor="t"/>
          <a:lstStyle/>
          <a:p>
            <a:pPr marL="0" indent="0" algn="l">
              <a:lnSpc>
                <a:spcPts val="2799"/>
              </a:lnSpc>
              <a:buNone/>
            </a:pPr>
            <a:r>
              <a:rPr lang="en-US" sz="1750" dirty="0">
                <a:solidFill>
                  <a:srgbClr val="333F70"/>
                </a:solidFill>
                <a:latin typeface="Open Sans" pitchFamily="34" charset="0"/>
                <a:ea typeface="Open Sans" pitchFamily="34" charset="-122"/>
                <a:cs typeface="Open Sans" pitchFamily="34" charset="-120"/>
              </a:rPr>
              <a:t>The keylogger monitors and records all keyboard input, including passwords, search queries, and chat messages.</a:t>
            </a:r>
            <a:endParaRPr lang="en-US" sz="1750" dirty="0"/>
          </a:p>
        </p:txBody>
      </p:sp>
      <p:sp>
        <p:nvSpPr>
          <p:cNvPr id="12" name="Shape 9"/>
          <p:cNvSpPr/>
          <p:nvPr/>
        </p:nvSpPr>
        <p:spPr>
          <a:xfrm>
            <a:off x="1416427" y="4212134"/>
            <a:ext cx="777597" cy="44410"/>
          </a:xfrm>
          <a:prstGeom prst="roundRect">
            <a:avLst>
              <a:gd name="adj" fmla="val 225151"/>
            </a:avLst>
          </a:prstGeom>
          <a:solidFill>
            <a:srgbClr val="BCDBD4"/>
          </a:solidFill>
          <a:ln/>
        </p:spPr>
      </p:sp>
      <p:sp>
        <p:nvSpPr>
          <p:cNvPr id="13" name="Shape 10"/>
          <p:cNvSpPr/>
          <p:nvPr/>
        </p:nvSpPr>
        <p:spPr>
          <a:xfrm>
            <a:off x="916484" y="3984427"/>
            <a:ext cx="499943" cy="499943"/>
          </a:xfrm>
          <a:prstGeom prst="roundRect">
            <a:avLst>
              <a:gd name="adj" fmla="val 20000"/>
            </a:avLst>
          </a:prstGeom>
          <a:solidFill>
            <a:srgbClr val="D6F5EE"/>
          </a:solidFill>
          <a:ln w="7620">
            <a:solidFill>
              <a:srgbClr val="BCDBD4"/>
            </a:solidFill>
            <a:prstDash val="solid"/>
          </a:ln>
        </p:spPr>
      </p:sp>
      <p:sp>
        <p:nvSpPr>
          <p:cNvPr id="14" name="Text 11"/>
          <p:cNvSpPr/>
          <p:nvPr/>
        </p:nvSpPr>
        <p:spPr>
          <a:xfrm>
            <a:off x="1027212" y="4026098"/>
            <a:ext cx="278368" cy="416481"/>
          </a:xfrm>
          <a:prstGeom prst="rect">
            <a:avLst/>
          </a:prstGeom>
          <a:noFill/>
          <a:ln/>
        </p:spPr>
        <p:txBody>
          <a:bodyPr wrap="none" rtlCol="0" anchor="t"/>
          <a:lstStyle/>
          <a:p>
            <a:pPr marL="0" indent="0" algn="ctr">
              <a:lnSpc>
                <a:spcPts val="3281"/>
              </a:lnSpc>
              <a:buNone/>
            </a:pPr>
            <a:r>
              <a:rPr lang="en-US" sz="2624" b="1" dirty="0">
                <a:solidFill>
                  <a:srgbClr val="333F70"/>
                </a:solidFill>
                <a:latin typeface="Unbounded" pitchFamily="34" charset="0"/>
                <a:ea typeface="Unbounded" pitchFamily="34" charset="-122"/>
                <a:cs typeface="Unbounded" pitchFamily="34" charset="-120"/>
              </a:rPr>
              <a:t>2</a:t>
            </a:r>
            <a:endParaRPr lang="en-US" sz="2624" dirty="0"/>
          </a:p>
        </p:txBody>
      </p:sp>
      <p:sp>
        <p:nvSpPr>
          <p:cNvPr id="15" name="Text 12"/>
          <p:cNvSpPr/>
          <p:nvPr/>
        </p:nvSpPr>
        <p:spPr>
          <a:xfrm>
            <a:off x="2388513" y="4033004"/>
            <a:ext cx="2777490"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Analyze Data</a:t>
            </a:r>
            <a:endParaRPr lang="en-US" sz="2187" dirty="0"/>
          </a:p>
        </p:txBody>
      </p:sp>
      <p:sp>
        <p:nvSpPr>
          <p:cNvPr id="16" name="Text 13"/>
          <p:cNvSpPr/>
          <p:nvPr/>
        </p:nvSpPr>
        <p:spPr>
          <a:xfrm>
            <a:off x="2388513" y="4513421"/>
            <a:ext cx="7751088" cy="710803"/>
          </a:xfrm>
          <a:prstGeom prst="rect">
            <a:avLst/>
          </a:prstGeom>
          <a:noFill/>
          <a:ln/>
        </p:spPr>
        <p:txBody>
          <a:bodyPr wrap="square" rtlCol="0" anchor="t"/>
          <a:lstStyle/>
          <a:p>
            <a:pPr marL="0" indent="0" algn="l">
              <a:lnSpc>
                <a:spcPts val="2799"/>
              </a:lnSpc>
              <a:buNone/>
            </a:pPr>
            <a:r>
              <a:rPr lang="en-US" sz="1750" dirty="0">
                <a:solidFill>
                  <a:srgbClr val="333F70"/>
                </a:solidFill>
                <a:latin typeface="Open Sans" pitchFamily="34" charset="0"/>
                <a:ea typeface="Open Sans" pitchFamily="34" charset="-122"/>
                <a:cs typeface="Open Sans" pitchFamily="34" charset="-120"/>
              </a:rPr>
              <a:t>The keylogger software processes the captured data to identify potentially sensitive or malicious activity.</a:t>
            </a:r>
            <a:endParaRPr lang="en-US" sz="1750" dirty="0"/>
          </a:p>
        </p:txBody>
      </p:sp>
      <p:sp>
        <p:nvSpPr>
          <p:cNvPr id="17" name="Shape 14"/>
          <p:cNvSpPr/>
          <p:nvPr/>
        </p:nvSpPr>
        <p:spPr>
          <a:xfrm>
            <a:off x="1416427" y="6069866"/>
            <a:ext cx="777597" cy="44410"/>
          </a:xfrm>
          <a:prstGeom prst="roundRect">
            <a:avLst>
              <a:gd name="adj" fmla="val 225151"/>
            </a:avLst>
          </a:prstGeom>
          <a:solidFill>
            <a:srgbClr val="BCDBD4"/>
          </a:solidFill>
          <a:ln/>
        </p:spPr>
      </p:sp>
      <p:sp>
        <p:nvSpPr>
          <p:cNvPr id="18" name="Shape 15"/>
          <p:cNvSpPr/>
          <p:nvPr/>
        </p:nvSpPr>
        <p:spPr>
          <a:xfrm>
            <a:off x="916484" y="5842159"/>
            <a:ext cx="499943" cy="499943"/>
          </a:xfrm>
          <a:prstGeom prst="roundRect">
            <a:avLst>
              <a:gd name="adj" fmla="val 20000"/>
            </a:avLst>
          </a:prstGeom>
          <a:solidFill>
            <a:srgbClr val="D6F5EE"/>
          </a:solidFill>
          <a:ln w="7620">
            <a:solidFill>
              <a:srgbClr val="BCDBD4"/>
            </a:solidFill>
            <a:prstDash val="solid"/>
          </a:ln>
        </p:spPr>
      </p:sp>
      <p:sp>
        <p:nvSpPr>
          <p:cNvPr id="19" name="Text 16"/>
          <p:cNvSpPr/>
          <p:nvPr/>
        </p:nvSpPr>
        <p:spPr>
          <a:xfrm>
            <a:off x="1026616" y="5883831"/>
            <a:ext cx="279678" cy="416481"/>
          </a:xfrm>
          <a:prstGeom prst="rect">
            <a:avLst/>
          </a:prstGeom>
          <a:noFill/>
          <a:ln/>
        </p:spPr>
        <p:txBody>
          <a:bodyPr wrap="none" rtlCol="0" anchor="t"/>
          <a:lstStyle/>
          <a:p>
            <a:pPr marL="0" indent="0" algn="ctr">
              <a:lnSpc>
                <a:spcPts val="3281"/>
              </a:lnSpc>
              <a:buNone/>
            </a:pPr>
            <a:r>
              <a:rPr lang="en-US" sz="2624" b="1" dirty="0">
                <a:solidFill>
                  <a:srgbClr val="333F70"/>
                </a:solidFill>
                <a:latin typeface="Unbounded" pitchFamily="34" charset="0"/>
                <a:ea typeface="Unbounded" pitchFamily="34" charset="-122"/>
                <a:cs typeface="Unbounded" pitchFamily="34" charset="-120"/>
              </a:rPr>
              <a:t>3</a:t>
            </a:r>
            <a:endParaRPr lang="en-US" sz="2624" dirty="0"/>
          </a:p>
        </p:txBody>
      </p:sp>
      <p:sp>
        <p:nvSpPr>
          <p:cNvPr id="20" name="Text 17"/>
          <p:cNvSpPr/>
          <p:nvPr/>
        </p:nvSpPr>
        <p:spPr>
          <a:xfrm>
            <a:off x="2388513" y="5890736"/>
            <a:ext cx="2894886"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Alert and Report</a:t>
            </a:r>
            <a:endParaRPr lang="en-US" sz="2187" dirty="0"/>
          </a:p>
        </p:txBody>
      </p:sp>
      <p:sp>
        <p:nvSpPr>
          <p:cNvPr id="21" name="Text 18"/>
          <p:cNvSpPr/>
          <p:nvPr/>
        </p:nvSpPr>
        <p:spPr>
          <a:xfrm>
            <a:off x="2388513" y="6371153"/>
            <a:ext cx="7751088" cy="710803"/>
          </a:xfrm>
          <a:prstGeom prst="rect">
            <a:avLst/>
          </a:prstGeom>
          <a:noFill/>
          <a:ln/>
        </p:spPr>
        <p:txBody>
          <a:bodyPr wrap="square" rtlCol="0" anchor="t"/>
          <a:lstStyle/>
          <a:p>
            <a:pPr marL="0" indent="0" algn="l">
              <a:lnSpc>
                <a:spcPts val="2799"/>
              </a:lnSpc>
              <a:buNone/>
            </a:pPr>
            <a:r>
              <a:rPr lang="en-US" sz="1750" dirty="0">
                <a:solidFill>
                  <a:srgbClr val="333F70"/>
                </a:solidFill>
                <a:latin typeface="Open Sans" pitchFamily="34" charset="0"/>
                <a:ea typeface="Open Sans" pitchFamily="34" charset="-122"/>
                <a:cs typeface="Open Sans" pitchFamily="34" charset="-120"/>
              </a:rPr>
              <a:t>The keylogger generates alerts and reports to notify the user or administrator of any security concerns.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083475"/>
            <a:ext cx="7587734" cy="694373"/>
          </a:xfrm>
          <a:prstGeom prst="rect">
            <a:avLst/>
          </a:prstGeom>
          <a:noFill/>
          <a:ln/>
        </p:spPr>
        <p:txBody>
          <a:bodyPr wrap="non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Result</a:t>
            </a:r>
            <a:endParaRPr lang="en-US" sz="4374" dirty="0"/>
          </a:p>
        </p:txBody>
      </p:sp>
      <p:pic>
        <p:nvPicPr>
          <p:cNvPr id="5" name="Image 0" descr="preencoded.png"/>
          <p:cNvPicPr>
            <a:picLocks noChangeAspect="1"/>
          </p:cNvPicPr>
          <p:nvPr/>
        </p:nvPicPr>
        <p:blipFill>
          <a:blip r:embed="rId3"/>
          <a:stretch>
            <a:fillRect/>
          </a:stretch>
        </p:blipFill>
        <p:spPr>
          <a:xfrm>
            <a:off x="2037993" y="3222188"/>
            <a:ext cx="444341" cy="444341"/>
          </a:xfrm>
          <a:prstGeom prst="rect">
            <a:avLst/>
          </a:prstGeom>
        </p:spPr>
      </p:pic>
      <p:sp>
        <p:nvSpPr>
          <p:cNvPr id="6" name="Text 3"/>
          <p:cNvSpPr/>
          <p:nvPr/>
        </p:nvSpPr>
        <p:spPr>
          <a:xfrm>
            <a:off x="2037993" y="3888700"/>
            <a:ext cx="2777490"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Secure</a:t>
            </a:r>
            <a:endParaRPr lang="en-US" sz="2187" dirty="0"/>
          </a:p>
        </p:txBody>
      </p:sp>
      <p:sp>
        <p:nvSpPr>
          <p:cNvPr id="7" name="Text 4"/>
          <p:cNvSpPr/>
          <p:nvPr/>
        </p:nvSpPr>
        <p:spPr>
          <a:xfrm>
            <a:off x="2037993" y="4369118"/>
            <a:ext cx="3295888" cy="1777008"/>
          </a:xfrm>
          <a:prstGeom prst="rect">
            <a:avLst/>
          </a:prstGeom>
          <a:noFill/>
          <a:ln/>
        </p:spPr>
        <p:txBody>
          <a:bodyPr wrap="square" rtlCol="0" anchor="t"/>
          <a:lstStyle/>
          <a:p>
            <a:pPr marL="0" indent="0" algn="l">
              <a:lnSpc>
                <a:spcPts val="2799"/>
              </a:lnSpc>
              <a:buNone/>
            </a:pPr>
            <a:r>
              <a:rPr lang="en-US" sz="1750" dirty="0">
                <a:solidFill>
                  <a:srgbClr val="333F70"/>
                </a:solidFill>
                <a:latin typeface="Open Sans" pitchFamily="34" charset="0"/>
                <a:ea typeface="Open Sans" pitchFamily="34" charset="-122"/>
                <a:cs typeface="Open Sans" pitchFamily="34" charset="-120"/>
              </a:rPr>
              <a:t>The keylogger helps enhance the overall security of the system by detecting and preventing unauthorized access.</a:t>
            </a:r>
            <a:endParaRPr lang="en-US" sz="1750" dirty="0"/>
          </a:p>
        </p:txBody>
      </p:sp>
      <p:pic>
        <p:nvPicPr>
          <p:cNvPr id="8" name="Image 1" descr="preencoded.png"/>
          <p:cNvPicPr>
            <a:picLocks noChangeAspect="1"/>
          </p:cNvPicPr>
          <p:nvPr/>
        </p:nvPicPr>
        <p:blipFill>
          <a:blip r:embed="rId4"/>
          <a:stretch>
            <a:fillRect/>
          </a:stretch>
        </p:blipFill>
        <p:spPr>
          <a:xfrm>
            <a:off x="5667137" y="3222188"/>
            <a:ext cx="444341" cy="444341"/>
          </a:xfrm>
          <a:prstGeom prst="rect">
            <a:avLst/>
          </a:prstGeom>
        </p:spPr>
      </p:pic>
      <p:sp>
        <p:nvSpPr>
          <p:cNvPr id="9" name="Text 5"/>
          <p:cNvSpPr/>
          <p:nvPr/>
        </p:nvSpPr>
        <p:spPr>
          <a:xfrm>
            <a:off x="5667137" y="3888700"/>
            <a:ext cx="2777490"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Monitor</a:t>
            </a:r>
            <a:endParaRPr lang="en-US" sz="2187" dirty="0"/>
          </a:p>
        </p:txBody>
      </p:sp>
      <p:sp>
        <p:nvSpPr>
          <p:cNvPr id="10" name="Text 6"/>
          <p:cNvSpPr/>
          <p:nvPr/>
        </p:nvSpPr>
        <p:spPr>
          <a:xfrm>
            <a:off x="5667137" y="4369118"/>
            <a:ext cx="3296007" cy="1421606"/>
          </a:xfrm>
          <a:prstGeom prst="rect">
            <a:avLst/>
          </a:prstGeom>
          <a:noFill/>
          <a:ln/>
        </p:spPr>
        <p:txBody>
          <a:bodyPr wrap="square" rtlCol="0" anchor="t"/>
          <a:lstStyle/>
          <a:p>
            <a:pPr marL="0" indent="0" algn="l">
              <a:lnSpc>
                <a:spcPts val="2799"/>
              </a:lnSpc>
              <a:buNone/>
            </a:pPr>
            <a:r>
              <a:rPr lang="en-US" sz="1750" dirty="0">
                <a:solidFill>
                  <a:srgbClr val="333F70"/>
                </a:solidFill>
                <a:latin typeface="Open Sans" pitchFamily="34" charset="0"/>
                <a:ea typeface="Open Sans" pitchFamily="34" charset="-122"/>
                <a:cs typeface="Open Sans" pitchFamily="34" charset="-120"/>
              </a:rPr>
              <a:t>The keylogger provides detailed insights into user activity, enabling better monitoring and control.</a:t>
            </a:r>
            <a:endParaRPr lang="en-US" sz="1750" dirty="0"/>
          </a:p>
        </p:txBody>
      </p:sp>
      <p:pic>
        <p:nvPicPr>
          <p:cNvPr id="11" name="Image 2" descr="preencoded.png"/>
          <p:cNvPicPr>
            <a:picLocks noChangeAspect="1"/>
          </p:cNvPicPr>
          <p:nvPr/>
        </p:nvPicPr>
        <p:blipFill>
          <a:blip r:embed="rId5"/>
          <a:stretch>
            <a:fillRect/>
          </a:stretch>
        </p:blipFill>
        <p:spPr>
          <a:xfrm>
            <a:off x="9296400" y="3222188"/>
            <a:ext cx="444341" cy="444341"/>
          </a:xfrm>
          <a:prstGeom prst="rect">
            <a:avLst/>
          </a:prstGeom>
        </p:spPr>
      </p:pic>
      <p:sp>
        <p:nvSpPr>
          <p:cNvPr id="12" name="Text 7"/>
          <p:cNvSpPr/>
          <p:nvPr/>
        </p:nvSpPr>
        <p:spPr>
          <a:xfrm>
            <a:off x="9296400" y="3888700"/>
            <a:ext cx="2777490"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Troubleshoot</a:t>
            </a:r>
            <a:endParaRPr lang="en-US" sz="2187" dirty="0"/>
          </a:p>
        </p:txBody>
      </p:sp>
      <p:sp>
        <p:nvSpPr>
          <p:cNvPr id="13" name="Text 8"/>
          <p:cNvSpPr/>
          <p:nvPr/>
        </p:nvSpPr>
        <p:spPr>
          <a:xfrm>
            <a:off x="9296400" y="4369118"/>
            <a:ext cx="3296007" cy="1421606"/>
          </a:xfrm>
          <a:prstGeom prst="rect">
            <a:avLst/>
          </a:prstGeom>
          <a:noFill/>
          <a:ln/>
        </p:spPr>
        <p:txBody>
          <a:bodyPr wrap="square" rtlCol="0" anchor="t"/>
          <a:lstStyle/>
          <a:p>
            <a:pPr marL="0" indent="0" algn="l">
              <a:lnSpc>
                <a:spcPts val="2799"/>
              </a:lnSpc>
              <a:buNone/>
            </a:pPr>
            <a:r>
              <a:rPr lang="en-US" sz="1750" dirty="0">
                <a:solidFill>
                  <a:srgbClr val="333F70"/>
                </a:solidFill>
                <a:latin typeface="Open Sans" pitchFamily="34" charset="0"/>
                <a:ea typeface="Open Sans" pitchFamily="34" charset="-122"/>
                <a:cs typeface="Open Sans" pitchFamily="34" charset="-120"/>
              </a:rPr>
              <a:t>The keylogger can help IT professionals diagnose and resolve computer-related issues more effectively.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890123"/>
            <a:ext cx="5554980" cy="694373"/>
          </a:xfrm>
          <a:prstGeom prst="rect">
            <a:avLst/>
          </a:prstGeom>
          <a:noFill/>
          <a:ln/>
        </p:spPr>
        <p:txBody>
          <a:bodyPr wrap="non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Conclusion</a:t>
            </a:r>
            <a:endParaRPr lang="en-US" sz="4374" dirty="0"/>
          </a:p>
        </p:txBody>
      </p:sp>
      <p:sp>
        <p:nvSpPr>
          <p:cNvPr id="6"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333F70"/>
                </a:solidFill>
                <a:latin typeface="Open Sans" pitchFamily="34" charset="0"/>
                <a:ea typeface="Open Sans" pitchFamily="34" charset="-122"/>
                <a:cs typeface="Open Sans" pitchFamily="34" charset="-120"/>
              </a:rPr>
              <a:t>Keyloggers are a powerful tool that can be used for both legitimate security purposes and malicious activities. It's important to understand the potential risks and use them responsibly to protect sensitive information and maintain user privacy.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466</Words>
  <Application>Microsoft Office PowerPoint</Application>
  <PresentationFormat>Custom</PresentationFormat>
  <Paragraphs>82</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Open Sans</vt:lpstr>
      <vt:lpstr>Times New Roman</vt:lpstr>
      <vt:lpstr>Unbounded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hariban143@gmail.com</cp:lastModifiedBy>
  <cp:revision>9</cp:revision>
  <dcterms:created xsi:type="dcterms:W3CDTF">2024-04-09T12:35:45Z</dcterms:created>
  <dcterms:modified xsi:type="dcterms:W3CDTF">2024-04-09T12:52:18Z</dcterms:modified>
</cp:coreProperties>
</file>